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1"/>
  </p:notesMasterIdLst>
  <p:sldIdLst>
    <p:sldId id="256" r:id="rId2"/>
    <p:sldId id="469" r:id="rId3"/>
    <p:sldId id="470" r:id="rId4"/>
    <p:sldId id="471" r:id="rId5"/>
    <p:sldId id="400" r:id="rId6"/>
    <p:sldId id="312" r:id="rId7"/>
    <p:sldId id="313" r:id="rId8"/>
    <p:sldId id="314" r:id="rId9"/>
    <p:sldId id="325" r:id="rId10"/>
    <p:sldId id="315" r:id="rId11"/>
    <p:sldId id="412" r:id="rId12"/>
    <p:sldId id="413" r:id="rId13"/>
    <p:sldId id="414" r:id="rId14"/>
    <p:sldId id="415" r:id="rId15"/>
    <p:sldId id="416" r:id="rId16"/>
    <p:sldId id="417" r:id="rId17"/>
    <p:sldId id="258" r:id="rId18"/>
    <p:sldId id="332" r:id="rId19"/>
    <p:sldId id="337" r:id="rId20"/>
    <p:sldId id="422" r:id="rId21"/>
    <p:sldId id="426" r:id="rId22"/>
    <p:sldId id="425" r:id="rId23"/>
    <p:sldId id="423" r:id="rId24"/>
    <p:sldId id="424" r:id="rId25"/>
    <p:sldId id="259" r:id="rId26"/>
    <p:sldId id="311" r:id="rId27"/>
    <p:sldId id="343" r:id="rId28"/>
    <p:sldId id="309" r:id="rId29"/>
    <p:sldId id="346" r:id="rId30"/>
    <p:sldId id="310" r:id="rId31"/>
    <p:sldId id="428" r:id="rId32"/>
    <p:sldId id="427" r:id="rId33"/>
    <p:sldId id="472" r:id="rId34"/>
    <p:sldId id="261" r:id="rId35"/>
    <p:sldId id="347" r:id="rId36"/>
    <p:sldId id="348" r:id="rId37"/>
    <p:sldId id="349" r:id="rId38"/>
    <p:sldId id="353" r:id="rId39"/>
    <p:sldId id="395" r:id="rId40"/>
    <p:sldId id="474" r:id="rId41"/>
    <p:sldId id="378" r:id="rId42"/>
    <p:sldId id="282" r:id="rId43"/>
    <p:sldId id="308" r:id="rId44"/>
    <p:sldId id="473" r:id="rId45"/>
    <p:sldId id="354" r:id="rId46"/>
    <p:sldId id="484" r:id="rId47"/>
    <p:sldId id="402" r:id="rId48"/>
    <p:sldId id="358" r:id="rId49"/>
    <p:sldId id="260" r:id="rId50"/>
    <p:sldId id="357" r:id="rId51"/>
    <p:sldId id="356" r:id="rId52"/>
    <p:sldId id="488" r:id="rId53"/>
    <p:sldId id="359" r:id="rId54"/>
    <p:sldId id="355" r:id="rId55"/>
    <p:sldId id="360" r:id="rId56"/>
    <p:sldId id="361" r:id="rId57"/>
    <p:sldId id="362" r:id="rId58"/>
    <p:sldId id="363" r:id="rId59"/>
    <p:sldId id="368" r:id="rId60"/>
    <p:sldId id="431" r:id="rId61"/>
    <p:sldId id="432" r:id="rId62"/>
    <p:sldId id="433" r:id="rId63"/>
    <p:sldId id="434" r:id="rId64"/>
    <p:sldId id="435" r:id="rId65"/>
    <p:sldId id="284" r:id="rId66"/>
    <p:sldId id="369" r:id="rId67"/>
    <p:sldId id="486" r:id="rId68"/>
    <p:sldId id="485" r:id="rId69"/>
    <p:sldId id="371" r:id="rId70"/>
    <p:sldId id="487" r:id="rId71"/>
    <p:sldId id="370" r:id="rId72"/>
    <p:sldId id="318" r:id="rId73"/>
    <p:sldId id="319" r:id="rId74"/>
    <p:sldId id="372" r:id="rId75"/>
    <p:sldId id="263" r:id="rId76"/>
    <p:sldId id="437" r:id="rId77"/>
    <p:sldId id="440" r:id="rId78"/>
    <p:sldId id="439" r:id="rId79"/>
    <p:sldId id="438" r:id="rId80"/>
    <p:sldId id="265" r:id="rId81"/>
    <p:sldId id="441" r:id="rId82"/>
    <p:sldId id="481" r:id="rId83"/>
    <p:sldId id="442" r:id="rId84"/>
    <p:sldId id="482" r:id="rId85"/>
    <p:sldId id="475" r:id="rId86"/>
    <p:sldId id="476" r:id="rId87"/>
    <p:sldId id="477" r:id="rId88"/>
    <p:sldId id="444" r:id="rId89"/>
    <p:sldId id="478" r:id="rId90"/>
    <p:sldId id="290" r:id="rId91"/>
    <p:sldId id="446" r:id="rId92"/>
    <p:sldId id="445" r:id="rId93"/>
    <p:sldId id="448" r:id="rId94"/>
    <p:sldId id="449" r:id="rId95"/>
    <p:sldId id="447" r:id="rId96"/>
    <p:sldId id="289" r:id="rId97"/>
    <p:sldId id="293" r:id="rId98"/>
    <p:sldId id="450" r:id="rId99"/>
    <p:sldId id="294" r:id="rId100"/>
    <p:sldId id="296" r:id="rId101"/>
    <p:sldId id="295" r:id="rId102"/>
    <p:sldId id="297" r:id="rId103"/>
    <p:sldId id="298" r:id="rId104"/>
    <p:sldId id="451" r:id="rId105"/>
    <p:sldId id="479" r:id="rId106"/>
    <p:sldId id="480" r:id="rId107"/>
    <p:sldId id="299" r:id="rId108"/>
    <p:sldId id="300" r:id="rId109"/>
    <p:sldId id="301" r:id="rId110"/>
    <p:sldId id="302" r:id="rId111"/>
    <p:sldId id="303" r:id="rId112"/>
    <p:sldId id="304" r:id="rId113"/>
    <p:sldId id="305" r:id="rId114"/>
    <p:sldId id="306" r:id="rId115"/>
    <p:sldId id="307" r:id="rId116"/>
    <p:sldId id="452" r:id="rId117"/>
    <p:sldId id="380" r:id="rId118"/>
    <p:sldId id="381" r:id="rId119"/>
    <p:sldId id="456" r:id="rId120"/>
    <p:sldId id="455" r:id="rId121"/>
    <p:sldId id="454" r:id="rId122"/>
    <p:sldId id="453" r:id="rId123"/>
    <p:sldId id="386" r:id="rId124"/>
    <p:sldId id="459" r:id="rId125"/>
    <p:sldId id="458" r:id="rId126"/>
    <p:sldId id="457" r:id="rId127"/>
    <p:sldId id="403" r:id="rId128"/>
    <p:sldId id="460" r:id="rId129"/>
    <p:sldId id="461" r:id="rId130"/>
    <p:sldId id="323" r:id="rId131"/>
    <p:sldId id="462" r:id="rId132"/>
    <p:sldId id="399" r:id="rId133"/>
    <p:sldId id="463" r:id="rId134"/>
    <p:sldId id="389" r:id="rId135"/>
    <p:sldId id="464" r:id="rId136"/>
    <p:sldId id="390" r:id="rId137"/>
    <p:sldId id="465" r:id="rId138"/>
    <p:sldId id="483" r:id="rId139"/>
    <p:sldId id="468" r:id="rId140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74"/>
    <p:restoredTop sz="96281"/>
  </p:normalViewPr>
  <p:slideViewPr>
    <p:cSldViewPr snapToGrid="0">
      <p:cViewPr varScale="1">
        <p:scale>
          <a:sx n="115" d="100"/>
          <a:sy n="115" d="100"/>
        </p:scale>
        <p:origin x="208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413E5D-7AEB-A04E-9DBB-F5A3E0FBB6C7}" type="datetimeFigureOut">
              <a:rPr lang="en-RU" smtClean="0"/>
              <a:t>03.07.2024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A18E91-9EA5-E941-993D-C620573EDBBA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41375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8ED9C-0F9D-E04D-9E29-7225E33E906A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3760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Easy to use in clouds.</a:t>
            </a:r>
          </a:p>
          <a:p>
            <a:r>
              <a:rPr lang="en-US" dirty="0"/>
              <a:t>All the things, you should take care of was hidden.</a:t>
            </a:r>
          </a:p>
          <a:p>
            <a:r>
              <a:rPr lang="en-US" dirty="0"/>
              <a:t>S3 from the world of queues: simple proto, flexible scaling, pay for consumption.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8ED9C-0F9D-E04D-9E29-7225E33E906A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22764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majority implements BE.</a:t>
            </a:r>
          </a:p>
          <a:p>
            <a:r>
              <a:rPr lang="en-US" dirty="0"/>
              <a:t>FIFO is hard. LIFO is not needed.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8ED9C-0F9D-E04D-9E29-7225E33E906A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8363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majority implements BE.</a:t>
            </a:r>
          </a:p>
          <a:p>
            <a:r>
              <a:rPr lang="en-US" dirty="0"/>
              <a:t>FIFO is hard. LIFO is not needed.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8ED9C-0F9D-E04D-9E29-7225E33E906A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6397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DLQ — is a result of systems with inability for task returning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8ED9C-0F9D-E04D-9E29-7225E33E906A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64596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8ED9C-0F9D-E04D-9E29-7225E33E906A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26242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Support of priorities may lead to starvation of low-priority tasks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8ED9C-0F9D-E04D-9E29-7225E33E906A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9102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8ED9C-0F9D-E04D-9E29-7225E33E906A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8511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if performance is not predictable and may not be enough, then think of scalability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8ED9C-0F9D-E04D-9E29-7225E33E906A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88623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8ED9C-0F9D-E04D-9E29-7225E33E906A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25641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8ED9C-0F9D-E04D-9E29-7225E33E906A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1308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8ED9C-0F9D-E04D-9E29-7225E33E906A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96870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8ED9C-0F9D-E04D-9E29-7225E33E906A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298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8ED9C-0F9D-E04D-9E29-7225E33E906A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60913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8ED9C-0F9D-E04D-9E29-7225E33E906A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77063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RU" sz="2400" dirty="0">
                <a:latin typeface="Arial" panose="020B0604020202020204" pitchFamily="34" charset="0"/>
                <a:cs typeface="Arial" panose="020B0604020202020204" pitchFamily="34" charset="0"/>
              </a:rPr>
              <a:t>Network and disk also introduce limits in throughput and delays in 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8ED9C-0F9D-E04D-9E29-7225E33E906A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64096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8ED9C-0F9D-E04D-9E29-7225E33E906A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29890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8ED9C-0F9D-E04D-9E29-7225E33E906A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62281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8ED9C-0F9D-E04D-9E29-7225E33E906A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00357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RU" dirty="0"/>
              <a:t>And if you don’t trust in disaster with datacenter, here an example of migrating datacenter to cloud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8ED9C-0F9D-E04D-9E29-7225E33E906A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85675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8ED9C-0F9D-E04D-9E29-7225E33E906A}" type="slidenum">
              <a:rPr lang="ru-RU" smtClean="0"/>
              <a:t>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57901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8ED9C-0F9D-E04D-9E29-7225E33E906A}" type="slidenum">
              <a:rPr lang="ru-RU" smtClean="0"/>
              <a:t>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7704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8ED9C-0F9D-E04D-9E29-7225E33E906A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00267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not to forgot: unlike in databases replicas not give scaling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8ED9C-0F9D-E04D-9E29-7225E33E906A}" type="slidenum">
              <a:rPr lang="ru-RU" smtClean="0"/>
              <a:t>102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70102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Replication protects from data loss.</a:t>
            </a:r>
          </a:p>
          <a:p>
            <a:r>
              <a:rPr lang="en-US" dirty="0"/>
              <a:t>HA may require automatic failover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8ED9C-0F9D-E04D-9E29-7225E33E906A}" type="slidenum">
              <a:rPr lang="ru-RU" smtClean="0"/>
              <a:t>103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98187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Horizontally scalable by adding </a:t>
            </a:r>
            <a:r>
              <a:rPr lang="en-US" dirty="0" err="1"/>
              <a:t>replicasets</a:t>
            </a:r>
            <a:r>
              <a:rPr lang="en-US" dirty="0"/>
              <a:t>.</a:t>
            </a:r>
          </a:p>
          <a:p>
            <a:r>
              <a:rPr lang="en-US" dirty="0"/>
              <a:t>Not loosing a message means that delivery guarantee would be bigger than one.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8ED9C-0F9D-E04D-9E29-7225E33E906A}" type="slidenum">
              <a:rPr lang="ru-RU" smtClean="0"/>
              <a:t>104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9367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8ED9C-0F9D-E04D-9E29-7225E33E906A}" type="slidenum">
              <a:rPr lang="ru-RU" smtClean="0"/>
              <a:t>105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9505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8ED9C-0F9D-E04D-9E29-7225E33E906A}" type="slidenum">
              <a:rPr lang="ru-RU" smtClean="0"/>
              <a:t>106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51527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8ED9C-0F9D-E04D-9E29-7225E33E906A}" type="slidenum">
              <a:rPr lang="ru-RU" smtClean="0"/>
              <a:t>107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00999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8ED9C-0F9D-E04D-9E29-7225E33E906A}" type="slidenum">
              <a:rPr lang="ru-RU" smtClean="0"/>
              <a:t>108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23706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8ED9C-0F9D-E04D-9E29-7225E33E906A}" type="slidenum">
              <a:rPr lang="ru-RU" smtClean="0"/>
              <a:t>109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59243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8ED9C-0F9D-E04D-9E29-7225E33E906A}" type="slidenum">
              <a:rPr lang="ru-RU" smtClean="0"/>
              <a:t>110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45526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8ED9C-0F9D-E04D-9E29-7225E33E906A}" type="slidenum">
              <a:rPr lang="ru-RU" smtClean="0"/>
              <a:t>111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5774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8ED9C-0F9D-E04D-9E29-7225E33E906A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53571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8ED9C-0F9D-E04D-9E29-7225E33E906A}" type="slidenum">
              <a:rPr lang="ru-RU" smtClean="0"/>
              <a:t>112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9505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8ED9C-0F9D-E04D-9E29-7225E33E906A}" type="slidenum">
              <a:rPr lang="ru-RU" smtClean="0"/>
              <a:t>113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95684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to be highly available, should be properly configured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8ED9C-0F9D-E04D-9E29-7225E33E906A}" type="slidenum">
              <a:rPr lang="ru-RU" smtClean="0"/>
              <a:t>114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50132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8ED9C-0F9D-E04D-9E29-7225E33E906A}" type="slidenum">
              <a:rPr lang="ru-RU" smtClean="0"/>
              <a:t>115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17641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</a:t>
            </a:r>
            <a:r>
              <a:rPr lang="en-RU" dirty="0"/>
              <a:t>dvantages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RU" dirty="0"/>
              <a:t>Disadvantages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8ED9C-0F9D-E04D-9E29-7225E33E906A}" type="slidenum">
              <a:rPr lang="ru-RU" smtClean="0"/>
              <a:t>117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9709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8ED9C-0F9D-E04D-9E29-7225E33E906A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955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8ED9C-0F9D-E04D-9E29-7225E33E906A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3273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Hard in routine building</a:t>
            </a:r>
          </a:p>
          <a:p>
            <a:r>
              <a:rPr lang="en-US" dirty="0"/>
              <a:t>Complex architecture. Requires </a:t>
            </a:r>
            <a:r>
              <a:rPr lang="en-US" dirty="0" err="1"/>
              <a:t>ZooKeeper</a:t>
            </a:r>
            <a:endParaRPr lang="en-US" dirty="0"/>
          </a:p>
          <a:p>
            <a:r>
              <a:rPr lang="en-US" dirty="0"/>
              <a:t>Fast with a lots of data. Well scalable.</a:t>
            </a:r>
          </a:p>
          <a:p>
            <a:r>
              <a:rPr lang="en-US" dirty="0"/>
              <a:t>Pull. Push with Streams API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8ED9C-0F9D-E04D-9E29-7225E33E906A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8354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Hard in routine building</a:t>
            </a:r>
          </a:p>
          <a:p>
            <a:r>
              <a:rPr lang="en-US" dirty="0"/>
              <a:t>Complex architecture. Requires </a:t>
            </a:r>
            <a:r>
              <a:rPr lang="en-US" dirty="0" err="1"/>
              <a:t>ZooKeeper</a:t>
            </a:r>
            <a:endParaRPr lang="en-US" dirty="0"/>
          </a:p>
          <a:p>
            <a:r>
              <a:rPr lang="en-US" dirty="0"/>
              <a:t>Fast with a lots of data. Well scalable.</a:t>
            </a:r>
          </a:p>
          <a:p>
            <a:r>
              <a:rPr lang="en-US" dirty="0"/>
              <a:t>Pull. Push with Streams API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8ED9C-0F9D-E04D-9E29-7225E33E906A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9197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Ability to build very complex routing</a:t>
            </a:r>
          </a:p>
          <a:p>
            <a:r>
              <a:rPr lang="en-US" dirty="0"/>
              <a:t>Fast. When </a:t>
            </a:r>
            <a:r>
              <a:rPr lang="en-US" dirty="0" err="1"/>
              <a:t>empry</a:t>
            </a:r>
            <a:r>
              <a:rPr lang="en-US" dirty="0"/>
              <a:t>.</a:t>
            </a:r>
          </a:p>
          <a:p>
            <a:r>
              <a:rPr lang="en-US" dirty="0"/>
              <a:t>Not designed to be horizontally scaled.</a:t>
            </a:r>
          </a:p>
          <a:p>
            <a:r>
              <a:rPr lang="en-US" dirty="0"/>
              <a:t>Hard to repair. Terrible HA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8ED9C-0F9D-E04D-9E29-7225E33E906A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2519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C1239-4D32-D00B-B633-3928DED026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78F40-6429-0394-9E76-5229E78C6A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B1C3DC-49BA-E3A8-31B0-B63F0A40D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279A9-65F1-4A46-AD87-FE01284194AE}" type="datetimeFigureOut">
              <a:rPr lang="en-RU" smtClean="0"/>
              <a:t>03.07.2024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85096-3283-311B-36F1-56C0D6C3B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40E00-29D9-BBE4-F893-516809E4D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EBA8-C53B-7548-8AA3-56AC8E571935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155323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EC9ED-A8C9-2ABF-92EB-F055452C8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C32D3B-82A1-1A81-5C0D-AAD112FFF6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B912D9-CC1F-A88A-D5E0-B1E93E97C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279A9-65F1-4A46-AD87-FE01284194AE}" type="datetimeFigureOut">
              <a:rPr lang="en-RU" smtClean="0"/>
              <a:t>03.07.2024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6A2A0-CF3E-D079-8E20-A6B31EEFB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DF654-7802-96D4-D768-B94DADEEC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EBA8-C53B-7548-8AA3-56AC8E571935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158430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86FADC-B833-FE26-D298-C2F8A1105B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99EBED-EFD4-F62A-6B02-BBB9413BE1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95993-2886-2A85-CA7F-36480D70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279A9-65F1-4A46-AD87-FE01284194AE}" type="datetimeFigureOut">
              <a:rPr lang="en-RU" smtClean="0"/>
              <a:t>03.07.2024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6F7D10-540D-2EB6-8649-14F695098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E163E-8820-6374-2D57-FEE157948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EBA8-C53B-7548-8AA3-56AC8E571935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560337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68CBC-134C-4915-0664-BA740B54F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E28F1-A210-C2AC-819B-7C47790AC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6FB70-6C6F-154D-E576-E6AAB97C4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279A9-65F1-4A46-AD87-FE01284194AE}" type="datetimeFigureOut">
              <a:rPr lang="en-RU" smtClean="0"/>
              <a:t>03.07.2024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85F15-013B-8CCC-6296-BDB8C5CF4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ECF2C-EC9E-59C2-29DD-EE7DEBA98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EBA8-C53B-7548-8AA3-56AC8E571935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21342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10F73-27F0-9A03-6D77-440EB1436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B5F61-5164-5D6F-BE7E-08C004945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F1E54-109D-B498-1773-92B34A8BA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279A9-65F1-4A46-AD87-FE01284194AE}" type="datetimeFigureOut">
              <a:rPr lang="en-RU" smtClean="0"/>
              <a:t>03.07.2024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9E682-211B-4ED7-DBBC-ECDF385D4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892D8-672D-631E-4DBD-3CA1F580A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EBA8-C53B-7548-8AA3-56AC8E571935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81884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255BC-60E3-1918-0F46-B61690353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6B64A-5D55-74AA-C6BA-161B63C7E2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713C01-29A9-77BB-61DE-C11494045A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44957-DC0E-F662-7BDA-76905EBB3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279A9-65F1-4A46-AD87-FE01284194AE}" type="datetimeFigureOut">
              <a:rPr lang="en-RU" smtClean="0"/>
              <a:t>03.07.2024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3636FA-4D27-C48E-D0A1-FA5FC420E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0CC645-FB73-2724-8D4E-9557BD745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EBA8-C53B-7548-8AA3-56AC8E571935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70449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A2C24-6EDC-ECF3-2153-2FFA0BD4A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75209-56FE-E7A8-A862-B3C02FE33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651E81-B1EE-71C0-B928-9240CA904D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62311D-0CF0-EA6F-F1EC-8EB17EDBE7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F9910-B322-A278-4816-57EA8E29A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CBEA99-7F81-6B40-361B-52F6A117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279A9-65F1-4A46-AD87-FE01284194AE}" type="datetimeFigureOut">
              <a:rPr lang="en-RU" smtClean="0"/>
              <a:t>03.07.2024</a:t>
            </a:fld>
            <a:endParaRPr lang="en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B3BC35-5B59-46AC-D3B2-55803A70C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F7F0C4-8CF3-35F5-3052-7855D2395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EBA8-C53B-7548-8AA3-56AC8E571935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224586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9B1F4-7F8E-66E1-4D61-4F67644CA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5C16FA-3CAA-0C5B-762D-3DFFA9BB8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279A9-65F1-4A46-AD87-FE01284194AE}" type="datetimeFigureOut">
              <a:rPr lang="en-RU" smtClean="0"/>
              <a:t>03.07.2024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53686A-1486-A84F-0F24-4F9B30550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4F1DE6-F541-D456-3CFA-1C0DC6489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EBA8-C53B-7548-8AA3-56AC8E571935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886347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395D90-4AED-DE47-4C96-1ACDC61CA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279A9-65F1-4A46-AD87-FE01284194AE}" type="datetimeFigureOut">
              <a:rPr lang="en-RU" smtClean="0"/>
              <a:t>03.07.2024</a:t>
            </a:fld>
            <a:endParaRPr lang="en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781647-2894-6FF3-3A51-6DCBAD054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16174-1B5B-DB34-2584-4EB8BD4CE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EBA8-C53B-7548-8AA3-56AC8E571935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256405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15040-32AD-5403-DD4E-93A88BFAB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3B60B-47D8-017D-F836-AEAE72D8E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712068-B8BD-D429-B658-12139D9E56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33D41C-43F1-FE10-D2E9-695054948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279A9-65F1-4A46-AD87-FE01284194AE}" type="datetimeFigureOut">
              <a:rPr lang="en-RU" smtClean="0"/>
              <a:t>03.07.2024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0E9BB5-BA31-53CA-8D4A-1700E4417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09E71D-15D9-98DA-EA89-3A87E8487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EBA8-C53B-7548-8AA3-56AC8E571935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722758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AED56-A785-ABED-3CD0-EE023706E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722A1E-F566-9587-6D0C-E2162DB679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689D6-365C-0B40-C606-D00FA1878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10E02D-FC7C-228E-9E02-392A14CA0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279A9-65F1-4A46-AD87-FE01284194AE}" type="datetimeFigureOut">
              <a:rPr lang="en-RU" smtClean="0"/>
              <a:t>03.07.2024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1092AF-D253-A70A-8CE4-72D392D93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E1B184-F777-573B-5CE6-3032DC55A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EBA8-C53B-7548-8AA3-56AC8E571935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687599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5AA318-A0C0-2155-3F3F-264181786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9EF1A-22B6-1F5C-E080-0021215025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8ADA6-F175-5FFF-F6DF-50F7A66E0A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8279A9-65F1-4A46-AD87-FE01284194AE}" type="datetimeFigureOut">
              <a:rPr lang="en-RU" smtClean="0"/>
              <a:t>03.07.2024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F5A57-3E26-A92A-13D2-ED28CC55F7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2BDEC-7FD7-E8F9-C3BB-AEE5A9991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6EBA8-C53B-7548-8AA3-56AC8E571935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86595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sv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sv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sv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sv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sv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sv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sv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sv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sv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sv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7.svg"/><Relationship Id="rId4" Type="http://schemas.openxmlformats.org/officeDocument/2006/relationships/image" Target="../media/image86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sv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sv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sv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5E8C8-03BD-8938-233C-ABF658B489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RU" dirty="0"/>
              <a:t>Queues Crash Course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6A3F55-5DE7-6FB7-5DE6-F2F67F8589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RU" dirty="0"/>
              <a:t>Introduction to queues</a:t>
            </a:r>
            <a:br>
              <a:rPr lang="en-RU" dirty="0"/>
            </a:br>
            <a:br>
              <a:rPr lang="en-RU" dirty="0"/>
            </a:br>
            <a:br>
              <a:rPr lang="en-RU" dirty="0"/>
            </a:br>
            <a:r>
              <a:rPr lang="en-RU" dirty="0"/>
              <a:t>Mons Anderson</a:t>
            </a:r>
          </a:p>
        </p:txBody>
      </p:sp>
    </p:spTree>
    <p:extLst>
      <p:ext uri="{BB962C8B-B14F-4D97-AF65-F5344CB8AC3E}">
        <p14:creationId xmlns:p14="http://schemas.microsoft.com/office/powerpoint/2010/main" val="1568037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79120-4EEB-8D45-9CDA-017F2FEEE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scheduling</a:t>
            </a:r>
            <a:endParaRPr lang="ru-RU" dirty="0"/>
          </a:p>
        </p:txBody>
      </p:sp>
      <p:pic>
        <p:nvPicPr>
          <p:cNvPr id="49" name="Content Placeholder 48">
            <a:extLst>
              <a:ext uri="{FF2B5EF4-FFF2-40B4-BE49-F238E27FC236}">
                <a16:creationId xmlns:a16="http://schemas.microsoft.com/office/drawing/2014/main" id="{494DF405-301A-5C5F-592A-5688D573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4659" y="1577563"/>
            <a:ext cx="9242682" cy="4847462"/>
          </a:xfrm>
        </p:spPr>
      </p:pic>
    </p:spTree>
    <p:extLst>
      <p:ext uri="{BB962C8B-B14F-4D97-AF65-F5344CB8AC3E}">
        <p14:creationId xmlns:p14="http://schemas.microsoft.com/office/powerpoint/2010/main" val="149019659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03C6A-997E-6C44-8AF8-14C29C84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queues, put to K/N</a:t>
            </a:r>
            <a:endParaRPr lang="ru-R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A179E6-F265-9C4F-BF0A-A8D23E973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61175" y="1769225"/>
            <a:ext cx="9669650" cy="3319549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FC4CDF-FCC1-1148-B686-FE8F5A399AA2}"/>
              </a:ext>
            </a:extLst>
          </p:cNvPr>
          <p:cNvSpPr txBox="1"/>
          <p:nvPr/>
        </p:nvSpPr>
        <p:spPr>
          <a:xfrm>
            <a:off x="6096000" y="5437058"/>
            <a:ext cx="525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T Travels Regular" panose="02000503030000020004" pitchFamily="2" charset="77"/>
              </a:rPr>
              <a:t>Availability</a:t>
            </a:r>
            <a:r>
              <a:rPr lang="ru-RU" sz="2800" dirty="0">
                <a:latin typeface="TT Travels Regular" panose="02000503030000020004" pitchFamily="2" charset="77"/>
              </a:rPr>
              <a:t>: </a:t>
            </a:r>
            <a:r>
              <a:rPr lang="en-US" sz="2800" dirty="0">
                <a:solidFill>
                  <a:srgbClr val="00B050"/>
                </a:solidFill>
                <a:latin typeface="TT Travels Regular" panose="02000503030000020004" pitchFamily="2" charset="77"/>
              </a:rPr>
              <a:t>high</a:t>
            </a:r>
            <a:endParaRPr lang="ru-RU" sz="2800" dirty="0">
              <a:solidFill>
                <a:srgbClr val="00B050"/>
              </a:solidFill>
              <a:latin typeface="TT Travels Regular" panose="02000503030000020004" pitchFamily="2" charset="77"/>
            </a:endParaRPr>
          </a:p>
          <a:p>
            <a:r>
              <a:rPr lang="en-US" sz="2800" dirty="0">
                <a:latin typeface="TT Travels Regular" panose="02000503030000020004" pitchFamily="2" charset="77"/>
              </a:rPr>
              <a:t>Durability</a:t>
            </a:r>
            <a:r>
              <a:rPr lang="ru-RU" sz="2800" dirty="0">
                <a:latin typeface="TT Travels Regular" panose="02000503030000020004" pitchFamily="2" charset="77"/>
              </a:rPr>
              <a:t>: </a:t>
            </a:r>
            <a:r>
              <a:rPr lang="en-US" sz="2800" dirty="0">
                <a:solidFill>
                  <a:srgbClr val="00B050"/>
                </a:solidFill>
                <a:latin typeface="TT Travels Regular" panose="02000503030000020004" pitchFamily="2" charset="77"/>
              </a:rPr>
              <a:t>high</a:t>
            </a:r>
            <a:endParaRPr lang="ru-RU" sz="2800" dirty="0">
              <a:solidFill>
                <a:srgbClr val="00B050"/>
              </a:solidFill>
              <a:latin typeface="TT Travels Regular" panose="02000503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3843139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03C6A-997E-6C44-8AF8-14C29C84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queues, put to K/N</a:t>
            </a:r>
            <a:endParaRPr lang="ru-R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A179E6-F265-9C4F-BF0A-A8D23E973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61175" y="1769225"/>
            <a:ext cx="9669650" cy="331954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337A24-DD78-8948-93BD-92FF0BF37C04}"/>
              </a:ext>
            </a:extLst>
          </p:cNvPr>
          <p:cNvSpPr txBox="1"/>
          <p:nvPr/>
        </p:nvSpPr>
        <p:spPr>
          <a:xfrm>
            <a:off x="838200" y="5437059"/>
            <a:ext cx="5257800" cy="95410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800" dirty="0">
                <a:latin typeface="TT Travels Regular" panose="02000503030000020004" pitchFamily="2" charset="77"/>
              </a:rPr>
              <a:t>Scalability</a:t>
            </a:r>
            <a:r>
              <a:rPr lang="ru-RU" sz="2800" dirty="0">
                <a:latin typeface="TT Travels Regular" panose="02000503030000020004" pitchFamily="2" charset="77"/>
              </a:rPr>
              <a:t>: </a:t>
            </a:r>
            <a:r>
              <a:rPr lang="en-US" sz="2800" dirty="0">
                <a:solidFill>
                  <a:srgbClr val="00B050"/>
                </a:solidFill>
                <a:latin typeface="TT Travels Regular" panose="02000503030000020004" pitchFamily="2" charset="77"/>
              </a:rPr>
              <a:t>yes</a:t>
            </a:r>
          </a:p>
          <a:p>
            <a:r>
              <a:rPr lang="en-US" sz="2800" dirty="0">
                <a:latin typeface="TT Travels Regular" panose="02000503030000020004" pitchFamily="2" charset="77"/>
              </a:rPr>
              <a:t>Guarantee: </a:t>
            </a:r>
            <a:r>
              <a:rPr lang="en-US" sz="2800" dirty="0">
                <a:solidFill>
                  <a:srgbClr val="FF0000"/>
                </a:solidFill>
                <a:latin typeface="TT Travels Regular" panose="02000503030000020004" pitchFamily="2" charset="77"/>
              </a:rPr>
              <a:t>X ≤ K</a:t>
            </a:r>
            <a:r>
              <a:rPr lang="en-US" sz="2800" dirty="0">
                <a:latin typeface="TT Travels Regular" panose="02000503030000020004" pitchFamily="2" charset="77"/>
              </a:rPr>
              <a:t>, X ≥ K, </a:t>
            </a:r>
            <a:r>
              <a:rPr lang="en-US" sz="2800" dirty="0">
                <a:solidFill>
                  <a:srgbClr val="00B050"/>
                </a:solidFill>
                <a:latin typeface="TT Travels Regular" panose="02000503030000020004" pitchFamily="2" charset="77"/>
              </a:rPr>
              <a:t>X &gt; 1</a:t>
            </a:r>
            <a:endParaRPr lang="ru-RU" sz="2800" dirty="0">
              <a:solidFill>
                <a:srgbClr val="00B050"/>
              </a:solidFill>
              <a:latin typeface="TT Travels Regular" panose="02000503030000020004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D74B2E-DAE7-5E42-8191-C7FB89BE9EFB}"/>
              </a:ext>
            </a:extLst>
          </p:cNvPr>
          <p:cNvSpPr txBox="1"/>
          <p:nvPr/>
        </p:nvSpPr>
        <p:spPr>
          <a:xfrm>
            <a:off x="838200" y="1429079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T Travels Regular" panose="02000503030000020004" pitchFamily="2" charset="77"/>
              </a:rPr>
              <a:t>“Multiplication”</a:t>
            </a:r>
            <a:endParaRPr lang="ru-RU" sz="2800" dirty="0">
              <a:latin typeface="TT Travels Regular" panose="02000503030000020004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46C84-95B7-AD2E-C733-C4A55189681A}"/>
              </a:ext>
            </a:extLst>
          </p:cNvPr>
          <p:cNvSpPr txBox="1"/>
          <p:nvPr/>
        </p:nvSpPr>
        <p:spPr>
          <a:xfrm>
            <a:off x="6096000" y="5437058"/>
            <a:ext cx="525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T Travels Regular" panose="02000503030000020004" pitchFamily="2" charset="77"/>
              </a:rPr>
              <a:t>Availability</a:t>
            </a:r>
            <a:r>
              <a:rPr lang="ru-RU" sz="2800" dirty="0">
                <a:latin typeface="TT Travels Regular" panose="02000503030000020004" pitchFamily="2" charset="77"/>
              </a:rPr>
              <a:t>: </a:t>
            </a:r>
            <a:r>
              <a:rPr lang="en-US" sz="2800" dirty="0">
                <a:solidFill>
                  <a:srgbClr val="00B050"/>
                </a:solidFill>
                <a:latin typeface="TT Travels Regular" panose="02000503030000020004" pitchFamily="2" charset="77"/>
              </a:rPr>
              <a:t>high</a:t>
            </a:r>
            <a:endParaRPr lang="ru-RU" sz="2800" dirty="0">
              <a:solidFill>
                <a:srgbClr val="00B050"/>
              </a:solidFill>
              <a:latin typeface="TT Travels Regular" panose="02000503030000020004" pitchFamily="2" charset="77"/>
            </a:endParaRPr>
          </a:p>
          <a:p>
            <a:r>
              <a:rPr lang="en-US" sz="2800" dirty="0">
                <a:latin typeface="TT Travels Regular" panose="02000503030000020004" pitchFamily="2" charset="77"/>
              </a:rPr>
              <a:t>Durability</a:t>
            </a:r>
            <a:r>
              <a:rPr lang="ru-RU" sz="2800" dirty="0">
                <a:latin typeface="TT Travels Regular" panose="02000503030000020004" pitchFamily="2" charset="77"/>
              </a:rPr>
              <a:t>: </a:t>
            </a:r>
            <a:r>
              <a:rPr lang="en-US" sz="2800" dirty="0">
                <a:solidFill>
                  <a:srgbClr val="00B050"/>
                </a:solidFill>
                <a:latin typeface="TT Travels Regular" panose="02000503030000020004" pitchFamily="2" charset="77"/>
              </a:rPr>
              <a:t>high</a:t>
            </a:r>
            <a:endParaRPr lang="ru-RU" sz="2800" dirty="0">
              <a:solidFill>
                <a:srgbClr val="00B050"/>
              </a:solidFill>
              <a:latin typeface="TT Travels Regular" panose="02000503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436604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03C6A-997E-6C44-8AF8-14C29C84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Replication</a:t>
            </a:r>
            <a:endParaRPr lang="ru-R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A179E6-F265-9C4F-BF0A-A8D23E973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61175" y="1888874"/>
            <a:ext cx="9669650" cy="308025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337A24-DD78-8948-93BD-92FF0BF37C04}"/>
              </a:ext>
            </a:extLst>
          </p:cNvPr>
          <p:cNvSpPr txBox="1"/>
          <p:nvPr/>
        </p:nvSpPr>
        <p:spPr>
          <a:xfrm>
            <a:off x="838200" y="5437059"/>
            <a:ext cx="5257800" cy="95410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800" dirty="0">
                <a:latin typeface="TT Travels Regular" panose="02000503030000020004" pitchFamily="2" charset="77"/>
              </a:rPr>
              <a:t>Interaction</a:t>
            </a:r>
            <a:br>
              <a:rPr lang="en-US" sz="2800" dirty="0">
                <a:latin typeface="TT Travels Regular" panose="02000503030000020004" pitchFamily="2" charset="77"/>
              </a:rPr>
            </a:br>
            <a:r>
              <a:rPr lang="en-US" sz="2800" dirty="0">
                <a:latin typeface="TT Travels Regular" panose="02000503030000020004" pitchFamily="2" charset="77"/>
              </a:rPr>
              <a:t>with a leader</a:t>
            </a:r>
            <a:endParaRPr lang="ru-RU" sz="2800" dirty="0">
              <a:solidFill>
                <a:srgbClr val="FF0000"/>
              </a:solidFill>
              <a:latin typeface="TT Travels Regular" panose="02000503030000020004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FC4CDF-FCC1-1148-B686-FE8F5A399AA2}"/>
              </a:ext>
            </a:extLst>
          </p:cNvPr>
          <p:cNvSpPr txBox="1"/>
          <p:nvPr/>
        </p:nvSpPr>
        <p:spPr>
          <a:xfrm>
            <a:off x="6096000" y="5437058"/>
            <a:ext cx="525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T Travels Regular" panose="02000503030000020004" pitchFamily="2" charset="77"/>
              </a:rPr>
              <a:t>Replicas</a:t>
            </a:r>
            <a:br>
              <a:rPr lang="en-US" sz="2800" dirty="0">
                <a:latin typeface="TT Travels Regular" panose="02000503030000020004" pitchFamily="2" charset="77"/>
              </a:rPr>
            </a:br>
            <a:r>
              <a:rPr lang="en-US" sz="2800" dirty="0">
                <a:latin typeface="TT Travels Regular" panose="02000503030000020004" pitchFamily="2" charset="77"/>
              </a:rPr>
              <a:t>are on standby</a:t>
            </a:r>
            <a:endParaRPr lang="ru-RU" sz="2800" dirty="0">
              <a:solidFill>
                <a:srgbClr val="00B050"/>
              </a:solidFill>
              <a:latin typeface="TT Travels Regular" panose="02000503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1460318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03C6A-997E-6C44-8AF8-14C29C84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Replicated queues, 1/N</a:t>
            </a:r>
            <a:endParaRPr lang="ru-R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A179E6-F265-9C4F-BF0A-A8D23E973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68985" y="1769225"/>
            <a:ext cx="9654029" cy="3319549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FC4CDF-FCC1-1148-B686-FE8F5A399AA2}"/>
              </a:ext>
            </a:extLst>
          </p:cNvPr>
          <p:cNvSpPr txBox="1"/>
          <p:nvPr/>
        </p:nvSpPr>
        <p:spPr>
          <a:xfrm>
            <a:off x="6096000" y="5437058"/>
            <a:ext cx="525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T Travels Regular" panose="02000503030000020004" pitchFamily="2" charset="77"/>
              </a:rPr>
              <a:t>Availability</a:t>
            </a:r>
            <a:r>
              <a:rPr lang="ru-RU" sz="2800" dirty="0">
                <a:latin typeface="TT Travels Regular" panose="02000503030000020004" pitchFamily="2" charset="77"/>
              </a:rPr>
              <a:t>: </a:t>
            </a:r>
            <a:r>
              <a:rPr lang="en-US" sz="2800" dirty="0">
                <a:solidFill>
                  <a:srgbClr val="00B050"/>
                </a:solidFill>
                <a:latin typeface="TT Travels Regular" panose="02000503030000020004" pitchFamily="2" charset="77"/>
              </a:rPr>
              <a:t>high</a:t>
            </a:r>
            <a:endParaRPr lang="ru-RU" sz="2800" dirty="0">
              <a:solidFill>
                <a:srgbClr val="00B050"/>
              </a:solidFill>
              <a:latin typeface="TT Travels Regular" panose="02000503030000020004" pitchFamily="2" charset="77"/>
            </a:endParaRPr>
          </a:p>
          <a:p>
            <a:r>
              <a:rPr lang="en-US" sz="2800" dirty="0">
                <a:latin typeface="TT Travels Regular" panose="02000503030000020004" pitchFamily="2" charset="77"/>
              </a:rPr>
              <a:t>Durability</a:t>
            </a:r>
            <a:r>
              <a:rPr lang="ru-RU" sz="2800" dirty="0">
                <a:latin typeface="TT Travels Regular" panose="02000503030000020004" pitchFamily="2" charset="77"/>
              </a:rPr>
              <a:t>: </a:t>
            </a:r>
            <a:r>
              <a:rPr lang="en-US" sz="2800" dirty="0">
                <a:solidFill>
                  <a:srgbClr val="00B050"/>
                </a:solidFill>
                <a:latin typeface="TT Travels Regular" panose="02000503030000020004" pitchFamily="2" charset="77"/>
              </a:rPr>
              <a:t>high</a:t>
            </a:r>
            <a:endParaRPr lang="ru-RU" sz="2800" dirty="0">
              <a:solidFill>
                <a:srgbClr val="00B050"/>
              </a:solidFill>
              <a:latin typeface="TT Travels Regular" panose="02000503030000020004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E72605-C408-4342-81BE-3355181A3157}"/>
              </a:ext>
            </a:extLst>
          </p:cNvPr>
          <p:cNvSpPr txBox="1"/>
          <p:nvPr/>
        </p:nvSpPr>
        <p:spPr>
          <a:xfrm>
            <a:off x="838200" y="1333473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T Travels Regular" panose="02000503030000020004" pitchFamily="2" charset="77"/>
              </a:rPr>
              <a:t>“like a database”</a:t>
            </a:r>
            <a:endParaRPr lang="ru-RU" sz="2800" dirty="0">
              <a:latin typeface="TT Travels Regular" panose="02000503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3691916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03C6A-997E-6C44-8AF8-14C29C84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Replicated queues, 1/N</a:t>
            </a:r>
            <a:endParaRPr lang="ru-R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A179E6-F265-9C4F-BF0A-A8D23E973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68985" y="1769225"/>
            <a:ext cx="9654029" cy="331954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337A24-DD78-8948-93BD-92FF0BF37C04}"/>
              </a:ext>
            </a:extLst>
          </p:cNvPr>
          <p:cNvSpPr txBox="1"/>
          <p:nvPr/>
        </p:nvSpPr>
        <p:spPr>
          <a:xfrm>
            <a:off x="838200" y="5437059"/>
            <a:ext cx="5257800" cy="95410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800" dirty="0">
                <a:latin typeface="TT Travels Regular" panose="02000503030000020004" pitchFamily="2" charset="77"/>
              </a:rPr>
              <a:t>Scalability</a:t>
            </a:r>
            <a:r>
              <a:rPr lang="ru-RU" sz="2800" dirty="0">
                <a:latin typeface="TT Travels Regular" panose="02000503030000020004" pitchFamily="2" charset="77"/>
              </a:rPr>
              <a:t>: </a:t>
            </a:r>
            <a:r>
              <a:rPr lang="en-US" sz="2800" dirty="0">
                <a:solidFill>
                  <a:srgbClr val="00B050"/>
                </a:solidFill>
                <a:latin typeface="TT Travels Regular" panose="02000503030000020004" pitchFamily="2" charset="77"/>
              </a:rPr>
              <a:t>yes</a:t>
            </a:r>
          </a:p>
          <a:p>
            <a:r>
              <a:rPr lang="en-US" sz="2800" dirty="0">
                <a:latin typeface="TT Travels Regular" panose="02000503030000020004" pitchFamily="2" charset="77"/>
              </a:rPr>
              <a:t>Guarantee: </a:t>
            </a:r>
            <a:r>
              <a:rPr lang="en-US" sz="2800" dirty="0">
                <a:solidFill>
                  <a:srgbClr val="00B050"/>
                </a:solidFill>
                <a:latin typeface="TT Travels Regular" panose="02000503030000020004" pitchFamily="2" charset="77"/>
              </a:rPr>
              <a:t>X ≈ 1 (X ≥ 1)</a:t>
            </a:r>
            <a:endParaRPr lang="ru-RU" sz="2800" dirty="0">
              <a:solidFill>
                <a:srgbClr val="00B050"/>
              </a:solidFill>
              <a:latin typeface="TT Travels Regular" panose="02000503030000020004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FC4CDF-FCC1-1148-B686-FE8F5A399AA2}"/>
              </a:ext>
            </a:extLst>
          </p:cNvPr>
          <p:cNvSpPr txBox="1"/>
          <p:nvPr/>
        </p:nvSpPr>
        <p:spPr>
          <a:xfrm>
            <a:off x="6096000" y="5437058"/>
            <a:ext cx="525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T Travels Regular" panose="02000503030000020004" pitchFamily="2" charset="77"/>
              </a:rPr>
              <a:t>Availability</a:t>
            </a:r>
            <a:r>
              <a:rPr lang="ru-RU" sz="2800" dirty="0">
                <a:latin typeface="TT Travels Regular" panose="02000503030000020004" pitchFamily="2" charset="77"/>
              </a:rPr>
              <a:t>: </a:t>
            </a:r>
            <a:r>
              <a:rPr lang="en-US" sz="2800" dirty="0">
                <a:solidFill>
                  <a:srgbClr val="00B050"/>
                </a:solidFill>
                <a:latin typeface="TT Travels Regular" panose="02000503030000020004" pitchFamily="2" charset="77"/>
              </a:rPr>
              <a:t>high</a:t>
            </a:r>
            <a:endParaRPr lang="ru-RU" sz="2800" dirty="0">
              <a:solidFill>
                <a:srgbClr val="00B050"/>
              </a:solidFill>
              <a:latin typeface="TT Travels Regular" panose="02000503030000020004" pitchFamily="2" charset="77"/>
            </a:endParaRPr>
          </a:p>
          <a:p>
            <a:r>
              <a:rPr lang="en-US" sz="2800" dirty="0">
                <a:latin typeface="TT Travels Regular" panose="02000503030000020004" pitchFamily="2" charset="77"/>
              </a:rPr>
              <a:t>Durability</a:t>
            </a:r>
            <a:r>
              <a:rPr lang="ru-RU" sz="2800" dirty="0">
                <a:latin typeface="TT Travels Regular" panose="02000503030000020004" pitchFamily="2" charset="77"/>
              </a:rPr>
              <a:t>: </a:t>
            </a:r>
            <a:r>
              <a:rPr lang="en-US" sz="2800" dirty="0">
                <a:solidFill>
                  <a:srgbClr val="00B050"/>
                </a:solidFill>
                <a:latin typeface="TT Travels Regular" panose="02000503030000020004" pitchFamily="2" charset="77"/>
              </a:rPr>
              <a:t>high</a:t>
            </a:r>
            <a:endParaRPr lang="ru-RU" sz="2800" dirty="0">
              <a:solidFill>
                <a:srgbClr val="00B050"/>
              </a:solidFill>
              <a:latin typeface="TT Travels Regular" panose="02000503030000020004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E72605-C408-4342-81BE-3355181A3157}"/>
              </a:ext>
            </a:extLst>
          </p:cNvPr>
          <p:cNvSpPr txBox="1"/>
          <p:nvPr/>
        </p:nvSpPr>
        <p:spPr>
          <a:xfrm>
            <a:off x="838200" y="1333473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T Travels Regular" panose="02000503030000020004" pitchFamily="2" charset="77"/>
              </a:rPr>
              <a:t>“like a database”</a:t>
            </a:r>
            <a:endParaRPr lang="ru-RU" sz="2800" dirty="0">
              <a:latin typeface="TT Travels Regular" panose="02000503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0241332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03C6A-997E-6C44-8AF8-14C29C84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Replicated queues, 1/N</a:t>
            </a:r>
            <a:endParaRPr lang="ru-R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A179E6-F265-9C4F-BF0A-A8D23E973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68985" y="1769225"/>
            <a:ext cx="9654029" cy="331954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337A24-DD78-8948-93BD-92FF0BF37C04}"/>
              </a:ext>
            </a:extLst>
          </p:cNvPr>
          <p:cNvSpPr txBox="1"/>
          <p:nvPr/>
        </p:nvSpPr>
        <p:spPr>
          <a:xfrm>
            <a:off x="838200" y="5437059"/>
            <a:ext cx="5257800" cy="95410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800" dirty="0">
                <a:latin typeface="TT Travels Regular" panose="02000503030000020004" pitchFamily="2" charset="77"/>
              </a:rPr>
              <a:t>Scalability</a:t>
            </a:r>
            <a:r>
              <a:rPr lang="ru-RU" sz="2800" dirty="0">
                <a:latin typeface="TT Travels Regular" panose="02000503030000020004" pitchFamily="2" charset="77"/>
              </a:rPr>
              <a:t>: </a:t>
            </a:r>
            <a:r>
              <a:rPr lang="en-US" sz="2800" dirty="0">
                <a:solidFill>
                  <a:srgbClr val="00B050"/>
                </a:solidFill>
                <a:latin typeface="TT Travels Regular" panose="02000503030000020004" pitchFamily="2" charset="77"/>
              </a:rPr>
              <a:t>yes</a:t>
            </a:r>
          </a:p>
          <a:p>
            <a:r>
              <a:rPr lang="en-US" sz="2800" dirty="0">
                <a:latin typeface="TT Travels Regular" panose="02000503030000020004" pitchFamily="2" charset="77"/>
              </a:rPr>
              <a:t>Guarantee: </a:t>
            </a:r>
            <a:r>
              <a:rPr lang="en-US" sz="2800" dirty="0">
                <a:solidFill>
                  <a:srgbClr val="00B050"/>
                </a:solidFill>
                <a:latin typeface="TT Travels Regular" panose="02000503030000020004" pitchFamily="2" charset="77"/>
              </a:rPr>
              <a:t>X ≈ 1 (X ≥ 1)</a:t>
            </a:r>
            <a:endParaRPr lang="ru-RU" sz="2800" dirty="0">
              <a:solidFill>
                <a:srgbClr val="00B050"/>
              </a:solidFill>
              <a:latin typeface="TT Travels Regular" panose="02000503030000020004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FC4CDF-FCC1-1148-B686-FE8F5A399AA2}"/>
              </a:ext>
            </a:extLst>
          </p:cNvPr>
          <p:cNvSpPr txBox="1"/>
          <p:nvPr/>
        </p:nvSpPr>
        <p:spPr>
          <a:xfrm>
            <a:off x="6096000" y="5437058"/>
            <a:ext cx="525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T Travels Regular" panose="02000503030000020004" pitchFamily="2" charset="77"/>
              </a:rPr>
              <a:t>Availability</a:t>
            </a:r>
            <a:r>
              <a:rPr lang="ru-RU" sz="2800" dirty="0">
                <a:latin typeface="TT Travels Regular" panose="02000503030000020004" pitchFamily="2" charset="77"/>
              </a:rPr>
              <a:t>: </a:t>
            </a:r>
            <a:r>
              <a:rPr lang="en-US" sz="2800" dirty="0">
                <a:solidFill>
                  <a:srgbClr val="00B050"/>
                </a:solidFill>
                <a:latin typeface="TT Travels Regular" panose="02000503030000020004" pitchFamily="2" charset="77"/>
              </a:rPr>
              <a:t>high</a:t>
            </a:r>
            <a:endParaRPr lang="ru-RU" sz="2800" dirty="0">
              <a:solidFill>
                <a:srgbClr val="00B050"/>
              </a:solidFill>
              <a:latin typeface="TT Travels Regular" panose="02000503030000020004" pitchFamily="2" charset="77"/>
            </a:endParaRPr>
          </a:p>
          <a:p>
            <a:r>
              <a:rPr lang="en-US" sz="2800" dirty="0">
                <a:latin typeface="TT Travels Regular" panose="02000503030000020004" pitchFamily="2" charset="77"/>
              </a:rPr>
              <a:t>Durability</a:t>
            </a:r>
            <a:r>
              <a:rPr lang="ru-RU" sz="2800" dirty="0">
                <a:latin typeface="TT Travels Regular" panose="02000503030000020004" pitchFamily="2" charset="77"/>
              </a:rPr>
              <a:t>: </a:t>
            </a:r>
            <a:r>
              <a:rPr lang="en-US" sz="2800" dirty="0">
                <a:solidFill>
                  <a:srgbClr val="00B050"/>
                </a:solidFill>
                <a:latin typeface="TT Travels Regular" panose="02000503030000020004" pitchFamily="2" charset="77"/>
              </a:rPr>
              <a:t>high</a:t>
            </a:r>
            <a:endParaRPr lang="ru-RU" sz="2800" dirty="0">
              <a:solidFill>
                <a:srgbClr val="00B050"/>
              </a:solidFill>
              <a:latin typeface="TT Travels Regular" panose="02000503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2934888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03C6A-997E-6C44-8AF8-14C29C84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Replicated queues, 1/N</a:t>
            </a:r>
            <a:endParaRPr lang="ru-R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A179E6-F265-9C4F-BF0A-A8D23E973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68985" y="1769225"/>
            <a:ext cx="9654029" cy="331954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337A24-DD78-8948-93BD-92FF0BF37C04}"/>
              </a:ext>
            </a:extLst>
          </p:cNvPr>
          <p:cNvSpPr txBox="1"/>
          <p:nvPr/>
        </p:nvSpPr>
        <p:spPr>
          <a:xfrm>
            <a:off x="838200" y="5437059"/>
            <a:ext cx="5257800" cy="95410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800" dirty="0">
                <a:latin typeface="TT Travels Regular" panose="02000503030000020004" pitchFamily="2" charset="77"/>
              </a:rPr>
              <a:t>Scalability</a:t>
            </a:r>
            <a:r>
              <a:rPr lang="ru-RU" sz="2800" dirty="0">
                <a:latin typeface="TT Travels Regular" panose="02000503030000020004" pitchFamily="2" charset="77"/>
              </a:rPr>
              <a:t>: </a:t>
            </a:r>
            <a:r>
              <a:rPr lang="en-US" sz="2800" dirty="0">
                <a:solidFill>
                  <a:srgbClr val="00B050"/>
                </a:solidFill>
                <a:latin typeface="TT Travels Regular" panose="02000503030000020004" pitchFamily="2" charset="77"/>
              </a:rPr>
              <a:t>yes</a:t>
            </a:r>
          </a:p>
          <a:p>
            <a:r>
              <a:rPr lang="en-US" sz="2800" dirty="0">
                <a:latin typeface="TT Travels Regular" panose="02000503030000020004" pitchFamily="2" charset="77"/>
              </a:rPr>
              <a:t>Guarantee: </a:t>
            </a:r>
            <a:r>
              <a:rPr lang="en-US" sz="2800" dirty="0">
                <a:solidFill>
                  <a:srgbClr val="00B050"/>
                </a:solidFill>
                <a:latin typeface="TT Travels Regular" panose="02000503030000020004" pitchFamily="2" charset="77"/>
              </a:rPr>
              <a:t>X ≈ 1 (X ≥ 1)</a:t>
            </a:r>
            <a:endParaRPr lang="ru-RU" sz="2800" dirty="0">
              <a:solidFill>
                <a:srgbClr val="00B050"/>
              </a:solidFill>
              <a:latin typeface="TT Travels Regular" panose="02000503030000020004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FC4CDF-FCC1-1148-B686-FE8F5A399AA2}"/>
              </a:ext>
            </a:extLst>
          </p:cNvPr>
          <p:cNvSpPr txBox="1"/>
          <p:nvPr/>
        </p:nvSpPr>
        <p:spPr>
          <a:xfrm>
            <a:off x="6096000" y="5437058"/>
            <a:ext cx="525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T Travels Regular" panose="02000503030000020004" pitchFamily="2" charset="77"/>
              </a:rPr>
              <a:t>Availability</a:t>
            </a:r>
            <a:r>
              <a:rPr lang="ru-RU" sz="2800" dirty="0">
                <a:latin typeface="TT Travels Regular" panose="02000503030000020004" pitchFamily="2" charset="77"/>
              </a:rPr>
              <a:t>: </a:t>
            </a:r>
            <a:r>
              <a:rPr lang="en-US" sz="2800" dirty="0">
                <a:solidFill>
                  <a:srgbClr val="00B050"/>
                </a:solidFill>
                <a:latin typeface="TT Travels Regular" panose="02000503030000020004" pitchFamily="2" charset="77"/>
              </a:rPr>
              <a:t>high</a:t>
            </a:r>
            <a:endParaRPr lang="ru-RU" sz="2800" dirty="0">
              <a:solidFill>
                <a:srgbClr val="00B050"/>
              </a:solidFill>
              <a:latin typeface="TT Travels Regular" panose="02000503030000020004" pitchFamily="2" charset="77"/>
            </a:endParaRPr>
          </a:p>
          <a:p>
            <a:r>
              <a:rPr lang="en-US" sz="2800" dirty="0">
                <a:latin typeface="TT Travels Regular" panose="02000503030000020004" pitchFamily="2" charset="77"/>
              </a:rPr>
              <a:t>Durability</a:t>
            </a:r>
            <a:r>
              <a:rPr lang="ru-RU" sz="2800" dirty="0">
                <a:latin typeface="TT Travels Regular" panose="02000503030000020004" pitchFamily="2" charset="77"/>
              </a:rPr>
              <a:t>: </a:t>
            </a:r>
            <a:r>
              <a:rPr lang="en-US" sz="2800" dirty="0">
                <a:solidFill>
                  <a:srgbClr val="00B050"/>
                </a:solidFill>
                <a:latin typeface="TT Travels Regular" panose="02000503030000020004" pitchFamily="2" charset="77"/>
              </a:rPr>
              <a:t>high</a:t>
            </a:r>
            <a:endParaRPr lang="ru-RU" sz="2800" dirty="0">
              <a:solidFill>
                <a:srgbClr val="00B050"/>
              </a:solidFill>
              <a:latin typeface="TT Travels Regular" panose="02000503030000020004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50866C-7AB8-2614-ECAA-3D4677EFF6D9}"/>
              </a:ext>
            </a:extLst>
          </p:cNvPr>
          <p:cNvSpPr txBox="1"/>
          <p:nvPr/>
        </p:nvSpPr>
        <p:spPr>
          <a:xfrm>
            <a:off x="4726294" y="1382386"/>
            <a:ext cx="2739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U" sz="2400" dirty="0">
                <a:latin typeface="TT Travels Regular" panose="02000503030000020004" pitchFamily="2" charset="77"/>
              </a:rPr>
              <a:t>Apache Kafka*</a:t>
            </a:r>
          </a:p>
        </p:txBody>
      </p:sp>
    </p:spTree>
    <p:extLst>
      <p:ext uri="{BB962C8B-B14F-4D97-AF65-F5344CB8AC3E}">
        <p14:creationId xmlns:p14="http://schemas.microsoft.com/office/powerpoint/2010/main" val="320413138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03C6A-997E-6C44-8AF8-14C29C84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“Like a database”: quorum</a:t>
            </a:r>
            <a:endParaRPr lang="ru-R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A179E6-F265-9C4F-BF0A-A8D23E973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61176" y="1888874"/>
            <a:ext cx="9669648" cy="308025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337A24-DD78-8948-93BD-92FF0BF37C04}"/>
              </a:ext>
            </a:extLst>
          </p:cNvPr>
          <p:cNvSpPr txBox="1"/>
          <p:nvPr/>
        </p:nvSpPr>
        <p:spPr>
          <a:xfrm>
            <a:off x="838200" y="5190618"/>
            <a:ext cx="10515599" cy="138499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800" dirty="0">
                <a:latin typeface="TT Travels Regular" panose="02000503030000020004" pitchFamily="2" charset="77"/>
              </a:rPr>
              <a:t>Quorum writes give protection from data loss</a:t>
            </a:r>
          </a:p>
          <a:p>
            <a:r>
              <a:rPr lang="en-US" sz="2800" dirty="0">
                <a:latin typeface="TT Travels Regular" panose="02000503030000020004" pitchFamily="2" charset="77"/>
              </a:rPr>
              <a:t>Quorum guarantees consistency,</a:t>
            </a:r>
            <a:r>
              <a:rPr lang="ru-RU" sz="2800" dirty="0">
                <a:latin typeface="TT Travels Regular" panose="02000503030000020004" pitchFamily="2" charset="77"/>
              </a:rPr>
              <a:t> </a:t>
            </a:r>
            <a:r>
              <a:rPr lang="en-GB" sz="2800" dirty="0">
                <a:latin typeface="TT Travels Regular" panose="02000503030000020004" pitchFamily="2" charset="77"/>
              </a:rPr>
              <a:t>X → 1 (X ≥ 1)</a:t>
            </a:r>
          </a:p>
          <a:p>
            <a:r>
              <a:rPr lang="en-US" sz="2800" dirty="0">
                <a:latin typeface="TT Travels Regular" panose="02000503030000020004" pitchFamily="2" charset="77"/>
              </a:rPr>
              <a:t>Most reliable. But slow.</a:t>
            </a:r>
            <a:endParaRPr lang="ru-RU" sz="2800" dirty="0">
              <a:latin typeface="TT Travels Regular" panose="02000503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5472283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03C6A-997E-6C44-8AF8-14C29C84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Quorum queue cluster</a:t>
            </a:r>
            <a:endParaRPr lang="ru-R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A179E6-F265-9C4F-BF0A-A8D23E973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68985" y="1906100"/>
            <a:ext cx="9654029" cy="304579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337A24-DD78-8948-93BD-92FF0BF37C04}"/>
              </a:ext>
            </a:extLst>
          </p:cNvPr>
          <p:cNvSpPr txBox="1"/>
          <p:nvPr/>
        </p:nvSpPr>
        <p:spPr>
          <a:xfrm>
            <a:off x="838200" y="5867946"/>
            <a:ext cx="5257800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800" dirty="0">
                <a:latin typeface="TT Travels Regular" panose="02000503030000020004" pitchFamily="2" charset="77"/>
              </a:rPr>
              <a:t>Guarantee: </a:t>
            </a:r>
            <a:r>
              <a:rPr lang="en-US" sz="2800" dirty="0">
                <a:solidFill>
                  <a:srgbClr val="00B050"/>
                </a:solidFill>
                <a:latin typeface="TT Travels Regular" panose="02000503030000020004" pitchFamily="2" charset="77"/>
              </a:rPr>
              <a:t>X ≈ 1 (X ≥ 1)</a:t>
            </a:r>
            <a:endParaRPr lang="ru-RU" sz="2800" dirty="0">
              <a:solidFill>
                <a:srgbClr val="00B050"/>
              </a:solidFill>
              <a:latin typeface="TT Travels Regular" panose="02000503030000020004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FC4CDF-FCC1-1148-B686-FE8F5A399AA2}"/>
              </a:ext>
            </a:extLst>
          </p:cNvPr>
          <p:cNvSpPr txBox="1"/>
          <p:nvPr/>
        </p:nvSpPr>
        <p:spPr>
          <a:xfrm>
            <a:off x="6096000" y="5867945"/>
            <a:ext cx="5257800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800" dirty="0">
                <a:latin typeface="TT Travels Regular" panose="02000503030000020004" pitchFamily="2" charset="77"/>
              </a:rPr>
              <a:t>Durability</a:t>
            </a:r>
            <a:r>
              <a:rPr lang="ru-RU" sz="2800" dirty="0">
                <a:latin typeface="TT Travels Regular" panose="02000503030000020004" pitchFamily="2" charset="77"/>
              </a:rPr>
              <a:t>: </a:t>
            </a:r>
            <a:r>
              <a:rPr lang="en-US" sz="2800" dirty="0">
                <a:solidFill>
                  <a:srgbClr val="00B050"/>
                </a:solidFill>
                <a:latin typeface="TT Travels Regular" panose="02000503030000020004" pitchFamily="2" charset="77"/>
              </a:rPr>
              <a:t>high</a:t>
            </a:r>
            <a:endParaRPr lang="ru-RU" sz="2800" dirty="0">
              <a:solidFill>
                <a:srgbClr val="00B050"/>
              </a:solidFill>
              <a:latin typeface="TT Travels Regular" panose="02000503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4114364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03C6A-997E-6C44-8AF8-14C29C84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Quorum queue cluster</a:t>
            </a:r>
            <a:endParaRPr lang="ru-R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A179E6-F265-9C4F-BF0A-A8D23E973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68986" y="1906100"/>
            <a:ext cx="9654026" cy="304579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337A24-DD78-8948-93BD-92FF0BF37C04}"/>
              </a:ext>
            </a:extLst>
          </p:cNvPr>
          <p:cNvSpPr txBox="1"/>
          <p:nvPr/>
        </p:nvSpPr>
        <p:spPr>
          <a:xfrm>
            <a:off x="838200" y="5867946"/>
            <a:ext cx="5257800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800" dirty="0">
                <a:latin typeface="TT Travels Regular" panose="02000503030000020004" pitchFamily="2" charset="77"/>
              </a:rPr>
              <a:t>Guarantee: </a:t>
            </a:r>
            <a:r>
              <a:rPr lang="en-US" sz="2800" dirty="0">
                <a:solidFill>
                  <a:srgbClr val="00B050"/>
                </a:solidFill>
                <a:latin typeface="TT Travels Regular" panose="02000503030000020004" pitchFamily="2" charset="77"/>
              </a:rPr>
              <a:t>X ≈ 1 (X ≥ 1)</a:t>
            </a:r>
            <a:endParaRPr lang="ru-RU" sz="2800" dirty="0">
              <a:solidFill>
                <a:srgbClr val="00B050"/>
              </a:solidFill>
              <a:latin typeface="TT Travels Regular" panose="02000503030000020004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FC4CDF-FCC1-1148-B686-FE8F5A399AA2}"/>
              </a:ext>
            </a:extLst>
          </p:cNvPr>
          <p:cNvSpPr txBox="1"/>
          <p:nvPr/>
        </p:nvSpPr>
        <p:spPr>
          <a:xfrm>
            <a:off x="6096000" y="5437058"/>
            <a:ext cx="5257800" cy="95410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800" dirty="0">
                <a:latin typeface="TT Travels Regular" panose="02000503030000020004" pitchFamily="2" charset="77"/>
              </a:rPr>
              <a:t>Availability</a:t>
            </a:r>
            <a:r>
              <a:rPr lang="ru-RU" sz="2800" dirty="0">
                <a:latin typeface="TT Travels Regular" panose="02000503030000020004" pitchFamily="2" charset="77"/>
              </a:rPr>
              <a:t>: </a:t>
            </a:r>
            <a:r>
              <a:rPr lang="en-US" sz="2800" dirty="0">
                <a:solidFill>
                  <a:srgbClr val="FFC000"/>
                </a:solidFill>
                <a:latin typeface="TT Travels Regular" panose="02000503030000020004" pitchFamily="2" charset="77"/>
              </a:rPr>
              <a:t>limited</a:t>
            </a:r>
            <a:endParaRPr lang="ru-RU" sz="2800" dirty="0">
              <a:solidFill>
                <a:srgbClr val="FFC000"/>
              </a:solidFill>
              <a:latin typeface="TT Travels Regular" panose="02000503030000020004" pitchFamily="2" charset="77"/>
            </a:endParaRPr>
          </a:p>
          <a:p>
            <a:r>
              <a:rPr lang="en-US" sz="2800" dirty="0">
                <a:latin typeface="TT Travels Regular" panose="02000503030000020004" pitchFamily="2" charset="77"/>
              </a:rPr>
              <a:t>Durability</a:t>
            </a:r>
            <a:r>
              <a:rPr lang="ru-RU" sz="2800" dirty="0">
                <a:latin typeface="TT Travels Regular" panose="02000503030000020004" pitchFamily="2" charset="77"/>
              </a:rPr>
              <a:t>: </a:t>
            </a:r>
            <a:r>
              <a:rPr lang="en-US" sz="2800" dirty="0">
                <a:solidFill>
                  <a:srgbClr val="00B050"/>
                </a:solidFill>
                <a:latin typeface="TT Travels Regular" panose="02000503030000020004" pitchFamily="2" charset="77"/>
              </a:rPr>
              <a:t>high</a:t>
            </a:r>
            <a:endParaRPr lang="ru-RU" sz="2800" dirty="0">
              <a:solidFill>
                <a:srgbClr val="00B050"/>
              </a:solidFill>
              <a:latin typeface="TT Travels Regular" panose="02000503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1486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79120-4EEB-8D45-9CDA-017F2FEEE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scheduling</a:t>
            </a:r>
            <a:endParaRPr lang="ru-R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070EBE-36A3-E5B3-CBDD-82DCA23651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4659" y="1577563"/>
            <a:ext cx="9242682" cy="4847462"/>
          </a:xfrm>
        </p:spPr>
      </p:pic>
    </p:spTree>
    <p:extLst>
      <p:ext uri="{BB962C8B-B14F-4D97-AF65-F5344CB8AC3E}">
        <p14:creationId xmlns:p14="http://schemas.microsoft.com/office/powerpoint/2010/main" val="2851129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03C6A-997E-6C44-8AF8-14C29C84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Quorum queue cluster</a:t>
            </a:r>
            <a:endParaRPr lang="ru-R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A179E6-F265-9C4F-BF0A-A8D23E973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68986" y="1906100"/>
            <a:ext cx="9654026" cy="304579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64889E-38E1-130C-21A8-EE365C095415}"/>
              </a:ext>
            </a:extLst>
          </p:cNvPr>
          <p:cNvSpPr txBox="1"/>
          <p:nvPr/>
        </p:nvSpPr>
        <p:spPr>
          <a:xfrm>
            <a:off x="838200" y="5867946"/>
            <a:ext cx="5257800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800" dirty="0">
                <a:latin typeface="TT Travels Regular" panose="02000503030000020004" pitchFamily="2" charset="77"/>
              </a:rPr>
              <a:t>Guarantee: </a:t>
            </a:r>
            <a:r>
              <a:rPr lang="en-US" sz="2800" dirty="0">
                <a:solidFill>
                  <a:srgbClr val="00B050"/>
                </a:solidFill>
                <a:latin typeface="TT Travels Regular" panose="02000503030000020004" pitchFamily="2" charset="77"/>
              </a:rPr>
              <a:t>X ≈ 1 (X ≥ 1)</a:t>
            </a:r>
            <a:endParaRPr lang="ru-RU" sz="2800" dirty="0">
              <a:solidFill>
                <a:srgbClr val="00B050"/>
              </a:solidFill>
              <a:latin typeface="TT Travels Regular" panose="02000503030000020004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342947-19D2-AC97-F599-0093D237EE19}"/>
              </a:ext>
            </a:extLst>
          </p:cNvPr>
          <p:cNvSpPr txBox="1"/>
          <p:nvPr/>
        </p:nvSpPr>
        <p:spPr>
          <a:xfrm>
            <a:off x="6096000" y="5437058"/>
            <a:ext cx="5257800" cy="95410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800" dirty="0">
                <a:latin typeface="TT Travels Regular" panose="02000503030000020004" pitchFamily="2" charset="77"/>
              </a:rPr>
              <a:t>Availability</a:t>
            </a:r>
            <a:r>
              <a:rPr lang="ru-RU" sz="2800" dirty="0">
                <a:latin typeface="TT Travels Regular" panose="02000503030000020004" pitchFamily="2" charset="77"/>
              </a:rPr>
              <a:t>: </a:t>
            </a:r>
            <a:r>
              <a:rPr lang="en-US" sz="2800" dirty="0">
                <a:solidFill>
                  <a:srgbClr val="FFC000"/>
                </a:solidFill>
                <a:latin typeface="TT Travels Regular" panose="02000503030000020004" pitchFamily="2" charset="77"/>
              </a:rPr>
              <a:t>limited</a:t>
            </a:r>
            <a:endParaRPr lang="ru-RU" sz="2800" dirty="0">
              <a:solidFill>
                <a:srgbClr val="FFC000"/>
              </a:solidFill>
              <a:latin typeface="TT Travels Regular" panose="02000503030000020004" pitchFamily="2" charset="77"/>
            </a:endParaRPr>
          </a:p>
          <a:p>
            <a:r>
              <a:rPr lang="en-US" sz="2800" dirty="0">
                <a:latin typeface="TT Travels Regular" panose="02000503030000020004" pitchFamily="2" charset="77"/>
              </a:rPr>
              <a:t>Durability</a:t>
            </a:r>
            <a:r>
              <a:rPr lang="ru-RU" sz="2800" dirty="0">
                <a:latin typeface="TT Travels Regular" panose="02000503030000020004" pitchFamily="2" charset="77"/>
              </a:rPr>
              <a:t>: </a:t>
            </a:r>
            <a:r>
              <a:rPr lang="en-US" sz="2800" dirty="0">
                <a:solidFill>
                  <a:srgbClr val="00B050"/>
                </a:solidFill>
                <a:latin typeface="TT Travels Regular" panose="02000503030000020004" pitchFamily="2" charset="77"/>
              </a:rPr>
              <a:t>high</a:t>
            </a:r>
            <a:endParaRPr lang="ru-RU" sz="2800" dirty="0">
              <a:solidFill>
                <a:srgbClr val="00B050"/>
              </a:solidFill>
              <a:latin typeface="TT Travels Regular" panose="02000503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920289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03C6A-997E-6C44-8AF8-14C29C84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Quorum queue cluster</a:t>
            </a:r>
            <a:endParaRPr lang="ru-R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A179E6-F265-9C4F-BF0A-A8D23E973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68986" y="1906100"/>
            <a:ext cx="9654026" cy="304579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337A24-DD78-8948-93BD-92FF0BF37C04}"/>
              </a:ext>
            </a:extLst>
          </p:cNvPr>
          <p:cNvSpPr txBox="1"/>
          <p:nvPr/>
        </p:nvSpPr>
        <p:spPr>
          <a:xfrm>
            <a:off x="838200" y="5437059"/>
            <a:ext cx="5257800" cy="95410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800" dirty="0">
                <a:latin typeface="TT Travels Regular" panose="02000503030000020004" pitchFamily="2" charset="77"/>
              </a:rPr>
              <a:t>Scalability</a:t>
            </a:r>
            <a:r>
              <a:rPr lang="ru-RU" sz="2800" dirty="0">
                <a:latin typeface="TT Travels Regular" panose="02000503030000020004" pitchFamily="2" charset="77"/>
              </a:rPr>
              <a:t>: </a:t>
            </a:r>
            <a:r>
              <a:rPr lang="en-US" sz="2800" dirty="0">
                <a:solidFill>
                  <a:srgbClr val="FF0000"/>
                </a:solidFill>
                <a:latin typeface="TT Travels Regular" panose="02000503030000020004" pitchFamily="2" charset="77"/>
              </a:rPr>
              <a:t>no</a:t>
            </a:r>
          </a:p>
          <a:p>
            <a:r>
              <a:rPr lang="en-US" sz="2800" dirty="0">
                <a:latin typeface="TT Travels Regular" panose="02000503030000020004" pitchFamily="2" charset="77"/>
              </a:rPr>
              <a:t>Guarantee: </a:t>
            </a:r>
            <a:r>
              <a:rPr lang="en-US" sz="2800" dirty="0">
                <a:solidFill>
                  <a:srgbClr val="00B050"/>
                </a:solidFill>
                <a:latin typeface="TT Travels Regular" panose="02000503030000020004" pitchFamily="2" charset="77"/>
              </a:rPr>
              <a:t>X ≈ 1 (X ≥ 1)</a:t>
            </a:r>
            <a:endParaRPr lang="ru-RU" sz="2800" dirty="0">
              <a:solidFill>
                <a:srgbClr val="00B050"/>
              </a:solidFill>
              <a:latin typeface="TT Travels Regular" panose="02000503030000020004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AB52AD-8BAC-ADF3-76A5-019CFF5C2624}"/>
              </a:ext>
            </a:extLst>
          </p:cNvPr>
          <p:cNvSpPr txBox="1"/>
          <p:nvPr/>
        </p:nvSpPr>
        <p:spPr>
          <a:xfrm>
            <a:off x="6096000" y="5437058"/>
            <a:ext cx="5257800" cy="95410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800" dirty="0">
                <a:latin typeface="TT Travels Regular" panose="02000503030000020004" pitchFamily="2" charset="77"/>
              </a:rPr>
              <a:t>Availability</a:t>
            </a:r>
            <a:r>
              <a:rPr lang="ru-RU" sz="2800" dirty="0">
                <a:latin typeface="TT Travels Regular" panose="02000503030000020004" pitchFamily="2" charset="77"/>
              </a:rPr>
              <a:t>: </a:t>
            </a:r>
            <a:r>
              <a:rPr lang="en-US" sz="2800" dirty="0">
                <a:solidFill>
                  <a:srgbClr val="FFC000"/>
                </a:solidFill>
                <a:latin typeface="TT Travels Regular" panose="02000503030000020004" pitchFamily="2" charset="77"/>
              </a:rPr>
              <a:t>limited</a:t>
            </a:r>
            <a:endParaRPr lang="ru-RU" sz="2800" dirty="0">
              <a:solidFill>
                <a:srgbClr val="FFC000"/>
              </a:solidFill>
              <a:latin typeface="TT Travels Regular" panose="02000503030000020004" pitchFamily="2" charset="77"/>
            </a:endParaRPr>
          </a:p>
          <a:p>
            <a:r>
              <a:rPr lang="en-US" sz="2800" dirty="0">
                <a:latin typeface="TT Travels Regular" panose="02000503030000020004" pitchFamily="2" charset="77"/>
              </a:rPr>
              <a:t>Durability</a:t>
            </a:r>
            <a:r>
              <a:rPr lang="ru-RU" sz="2800" dirty="0">
                <a:latin typeface="TT Travels Regular" panose="02000503030000020004" pitchFamily="2" charset="77"/>
              </a:rPr>
              <a:t>: </a:t>
            </a:r>
            <a:r>
              <a:rPr lang="en-US" sz="2800" dirty="0">
                <a:solidFill>
                  <a:srgbClr val="00B050"/>
                </a:solidFill>
                <a:latin typeface="TT Travels Regular" panose="02000503030000020004" pitchFamily="2" charset="77"/>
              </a:rPr>
              <a:t>high</a:t>
            </a:r>
            <a:endParaRPr lang="ru-RU" sz="2800" dirty="0">
              <a:solidFill>
                <a:srgbClr val="00B050"/>
              </a:solidFill>
              <a:latin typeface="TT Travels Regular" panose="02000503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0188191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03C6A-997E-6C44-8AF8-14C29C84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Replicated queue, 1/N</a:t>
            </a:r>
            <a:endParaRPr lang="ru-R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A179E6-F265-9C4F-BF0A-A8D23E973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68985" y="1769225"/>
            <a:ext cx="9654029" cy="331954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337A24-DD78-8948-93BD-92FF0BF37C04}"/>
              </a:ext>
            </a:extLst>
          </p:cNvPr>
          <p:cNvSpPr txBox="1"/>
          <p:nvPr/>
        </p:nvSpPr>
        <p:spPr>
          <a:xfrm>
            <a:off x="838200" y="5437059"/>
            <a:ext cx="5257800" cy="95410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800" dirty="0">
                <a:latin typeface="TT Travels Regular" panose="02000503030000020004" pitchFamily="2" charset="77"/>
              </a:rPr>
              <a:t>Scalability</a:t>
            </a:r>
            <a:r>
              <a:rPr lang="ru-RU" sz="2800" dirty="0">
                <a:latin typeface="TT Travels Regular" panose="02000503030000020004" pitchFamily="2" charset="77"/>
              </a:rPr>
              <a:t>: </a:t>
            </a:r>
            <a:r>
              <a:rPr lang="en-US" sz="2800" dirty="0">
                <a:solidFill>
                  <a:srgbClr val="00B050"/>
                </a:solidFill>
                <a:latin typeface="TT Travels Regular" panose="02000503030000020004" pitchFamily="2" charset="77"/>
              </a:rPr>
              <a:t>yes</a:t>
            </a:r>
          </a:p>
          <a:p>
            <a:r>
              <a:rPr lang="en-US" sz="2800" dirty="0">
                <a:latin typeface="TT Travels Regular" panose="02000503030000020004" pitchFamily="2" charset="77"/>
              </a:rPr>
              <a:t>Guarantee: </a:t>
            </a:r>
            <a:r>
              <a:rPr lang="en-US" sz="2800" dirty="0">
                <a:solidFill>
                  <a:srgbClr val="00B050"/>
                </a:solidFill>
                <a:latin typeface="TT Travels Regular" panose="02000503030000020004" pitchFamily="2" charset="77"/>
              </a:rPr>
              <a:t>X ≈ 1 (X ≥ 1)</a:t>
            </a:r>
            <a:endParaRPr lang="ru-RU" sz="2800" dirty="0">
              <a:solidFill>
                <a:srgbClr val="00B050"/>
              </a:solidFill>
              <a:latin typeface="TT Travels Regular" panose="02000503030000020004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FC4CDF-FCC1-1148-B686-FE8F5A399AA2}"/>
              </a:ext>
            </a:extLst>
          </p:cNvPr>
          <p:cNvSpPr txBox="1"/>
          <p:nvPr/>
        </p:nvSpPr>
        <p:spPr>
          <a:xfrm>
            <a:off x="6096000" y="5437058"/>
            <a:ext cx="525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T Travels Regular" panose="02000503030000020004" pitchFamily="2" charset="77"/>
              </a:rPr>
              <a:t>Availability</a:t>
            </a:r>
            <a:r>
              <a:rPr lang="ru-RU" sz="2800" dirty="0">
                <a:latin typeface="TT Travels Regular" panose="02000503030000020004" pitchFamily="2" charset="77"/>
              </a:rPr>
              <a:t>: </a:t>
            </a:r>
            <a:r>
              <a:rPr lang="en-US" sz="2800" dirty="0">
                <a:solidFill>
                  <a:srgbClr val="00B050"/>
                </a:solidFill>
                <a:latin typeface="TT Travels Regular" panose="02000503030000020004" pitchFamily="2" charset="77"/>
              </a:rPr>
              <a:t>high</a:t>
            </a:r>
            <a:endParaRPr lang="ru-RU" sz="2800" dirty="0">
              <a:solidFill>
                <a:srgbClr val="00B050"/>
              </a:solidFill>
              <a:latin typeface="TT Travels Regular" panose="02000503030000020004" pitchFamily="2" charset="77"/>
            </a:endParaRPr>
          </a:p>
          <a:p>
            <a:r>
              <a:rPr lang="en-US" sz="2800" dirty="0">
                <a:latin typeface="TT Travels Regular" panose="02000503030000020004" pitchFamily="2" charset="77"/>
              </a:rPr>
              <a:t>Durability</a:t>
            </a:r>
            <a:r>
              <a:rPr lang="ru-RU" sz="2800" dirty="0">
                <a:latin typeface="TT Travels Regular" panose="02000503030000020004" pitchFamily="2" charset="77"/>
              </a:rPr>
              <a:t>: </a:t>
            </a:r>
            <a:r>
              <a:rPr lang="en-US" sz="2800" dirty="0">
                <a:solidFill>
                  <a:srgbClr val="00B050"/>
                </a:solidFill>
                <a:latin typeface="TT Travels Regular" panose="02000503030000020004" pitchFamily="2" charset="77"/>
              </a:rPr>
              <a:t>high</a:t>
            </a:r>
            <a:endParaRPr lang="ru-RU" sz="2800" dirty="0">
              <a:solidFill>
                <a:srgbClr val="00B050"/>
              </a:solidFill>
              <a:latin typeface="TT Travels Regular" panose="02000503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1953180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03C6A-997E-6C44-8AF8-14C29C84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Quorum queues</a:t>
            </a:r>
            <a:r>
              <a:rPr lang="ru-RU" dirty="0"/>
              <a:t>, </a:t>
            </a:r>
            <a:r>
              <a:rPr lang="en-US" dirty="0"/>
              <a:t>1/N</a:t>
            </a:r>
            <a:endParaRPr lang="ru-R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A179E6-F265-9C4F-BF0A-A8D23E973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68400" y="1757458"/>
            <a:ext cx="9655200" cy="334308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0EE00C-7104-2CEA-883A-FE8209396FCD}"/>
              </a:ext>
            </a:extLst>
          </p:cNvPr>
          <p:cNvSpPr txBox="1"/>
          <p:nvPr/>
        </p:nvSpPr>
        <p:spPr>
          <a:xfrm>
            <a:off x="838200" y="5437059"/>
            <a:ext cx="5257800" cy="95410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800" dirty="0">
                <a:latin typeface="TT Travels Regular" panose="02000503030000020004" pitchFamily="2" charset="77"/>
              </a:rPr>
              <a:t>Scalability</a:t>
            </a:r>
            <a:r>
              <a:rPr lang="ru-RU" sz="2800" dirty="0">
                <a:latin typeface="TT Travels Regular" panose="02000503030000020004" pitchFamily="2" charset="77"/>
              </a:rPr>
              <a:t>: </a:t>
            </a:r>
            <a:r>
              <a:rPr lang="en-US" sz="2800" dirty="0">
                <a:solidFill>
                  <a:srgbClr val="00B050"/>
                </a:solidFill>
                <a:latin typeface="TT Travels Regular" panose="02000503030000020004" pitchFamily="2" charset="77"/>
              </a:rPr>
              <a:t>yes</a:t>
            </a:r>
          </a:p>
          <a:p>
            <a:r>
              <a:rPr lang="en-US" sz="2800" dirty="0">
                <a:latin typeface="TT Travels Regular" panose="02000503030000020004" pitchFamily="2" charset="77"/>
              </a:rPr>
              <a:t>Guarantee: </a:t>
            </a:r>
            <a:r>
              <a:rPr lang="en-US" sz="2800" dirty="0">
                <a:solidFill>
                  <a:srgbClr val="00B050"/>
                </a:solidFill>
                <a:latin typeface="TT Travels Regular" panose="02000503030000020004" pitchFamily="2" charset="77"/>
              </a:rPr>
              <a:t>X ≈ 1 (X ≥ 1)</a:t>
            </a:r>
            <a:endParaRPr lang="ru-RU" sz="2800" dirty="0">
              <a:solidFill>
                <a:srgbClr val="00B050"/>
              </a:solidFill>
              <a:latin typeface="TT Travels Regular" panose="02000503030000020004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4ADEE7-2BF8-C14A-6F08-5E434FB4EF96}"/>
              </a:ext>
            </a:extLst>
          </p:cNvPr>
          <p:cNvSpPr txBox="1"/>
          <p:nvPr/>
        </p:nvSpPr>
        <p:spPr>
          <a:xfrm>
            <a:off x="6096000" y="5437058"/>
            <a:ext cx="525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T Travels Regular" panose="02000503030000020004" pitchFamily="2" charset="77"/>
              </a:rPr>
              <a:t>Availability</a:t>
            </a:r>
            <a:r>
              <a:rPr lang="ru-RU" sz="2800" dirty="0">
                <a:latin typeface="TT Travels Regular" panose="02000503030000020004" pitchFamily="2" charset="77"/>
              </a:rPr>
              <a:t>: </a:t>
            </a:r>
            <a:r>
              <a:rPr lang="en-US" sz="2800" dirty="0">
                <a:solidFill>
                  <a:srgbClr val="00B050"/>
                </a:solidFill>
                <a:latin typeface="TT Travels Regular" panose="02000503030000020004" pitchFamily="2" charset="77"/>
              </a:rPr>
              <a:t>high</a:t>
            </a:r>
            <a:endParaRPr lang="ru-RU" sz="2800" dirty="0">
              <a:solidFill>
                <a:srgbClr val="00B050"/>
              </a:solidFill>
              <a:latin typeface="TT Travels Regular" panose="02000503030000020004" pitchFamily="2" charset="77"/>
            </a:endParaRPr>
          </a:p>
          <a:p>
            <a:r>
              <a:rPr lang="en-US" sz="2800" dirty="0">
                <a:latin typeface="TT Travels Regular" panose="02000503030000020004" pitchFamily="2" charset="77"/>
              </a:rPr>
              <a:t>Durability</a:t>
            </a:r>
            <a:r>
              <a:rPr lang="ru-RU" sz="2800" dirty="0">
                <a:latin typeface="TT Travels Regular" panose="02000503030000020004" pitchFamily="2" charset="77"/>
              </a:rPr>
              <a:t>: </a:t>
            </a:r>
            <a:r>
              <a:rPr lang="en-US" sz="2800" dirty="0">
                <a:solidFill>
                  <a:srgbClr val="00B050"/>
                </a:solidFill>
                <a:latin typeface="TT Travels Regular" panose="02000503030000020004" pitchFamily="2" charset="77"/>
              </a:rPr>
              <a:t>high</a:t>
            </a:r>
            <a:endParaRPr lang="ru-RU" sz="2800" dirty="0">
              <a:solidFill>
                <a:srgbClr val="00B050"/>
              </a:solidFill>
              <a:latin typeface="TT Travels Regular" panose="02000503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9503640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03C6A-997E-6C44-8AF8-14C29C84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Quorum queues</a:t>
            </a:r>
            <a:r>
              <a:rPr lang="ru-RU" dirty="0"/>
              <a:t>, </a:t>
            </a:r>
            <a:r>
              <a:rPr lang="en-US" dirty="0"/>
              <a:t>1/N</a:t>
            </a:r>
            <a:endParaRPr lang="ru-R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A179E6-F265-9C4F-BF0A-A8D23E973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30707" y="1757458"/>
            <a:ext cx="9330585" cy="334308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986D1B-B39D-52DC-9541-931F13CB492A}"/>
              </a:ext>
            </a:extLst>
          </p:cNvPr>
          <p:cNvSpPr txBox="1"/>
          <p:nvPr/>
        </p:nvSpPr>
        <p:spPr>
          <a:xfrm>
            <a:off x="838200" y="5437059"/>
            <a:ext cx="5257800" cy="95410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800" dirty="0">
                <a:latin typeface="TT Travels Regular" panose="02000503030000020004" pitchFamily="2" charset="77"/>
              </a:rPr>
              <a:t>Scalability</a:t>
            </a:r>
            <a:r>
              <a:rPr lang="ru-RU" sz="2800" dirty="0">
                <a:latin typeface="TT Travels Regular" panose="02000503030000020004" pitchFamily="2" charset="77"/>
              </a:rPr>
              <a:t>: </a:t>
            </a:r>
            <a:r>
              <a:rPr lang="en-US" sz="2800" dirty="0">
                <a:solidFill>
                  <a:srgbClr val="00B050"/>
                </a:solidFill>
                <a:latin typeface="TT Travels Regular" panose="02000503030000020004" pitchFamily="2" charset="77"/>
              </a:rPr>
              <a:t>yes</a:t>
            </a:r>
          </a:p>
          <a:p>
            <a:r>
              <a:rPr lang="en-US" sz="2800" dirty="0">
                <a:latin typeface="TT Travels Regular" panose="02000503030000020004" pitchFamily="2" charset="77"/>
              </a:rPr>
              <a:t>Guarantee: </a:t>
            </a:r>
            <a:r>
              <a:rPr lang="en-US" sz="2800" dirty="0">
                <a:solidFill>
                  <a:srgbClr val="00B050"/>
                </a:solidFill>
                <a:latin typeface="TT Travels Regular" panose="02000503030000020004" pitchFamily="2" charset="77"/>
              </a:rPr>
              <a:t>X ≈ 1 (X ≥ 1)</a:t>
            </a:r>
            <a:endParaRPr lang="ru-RU" sz="2800" dirty="0">
              <a:solidFill>
                <a:srgbClr val="00B050"/>
              </a:solidFill>
              <a:latin typeface="TT Travels Regular" panose="02000503030000020004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B11094-E5A1-9798-3E43-97F2BBE6B1EB}"/>
              </a:ext>
            </a:extLst>
          </p:cNvPr>
          <p:cNvSpPr txBox="1"/>
          <p:nvPr/>
        </p:nvSpPr>
        <p:spPr>
          <a:xfrm>
            <a:off x="6096000" y="5437058"/>
            <a:ext cx="525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T Travels Regular" panose="02000503030000020004" pitchFamily="2" charset="77"/>
              </a:rPr>
              <a:t>Availability</a:t>
            </a:r>
            <a:r>
              <a:rPr lang="ru-RU" sz="2800" dirty="0">
                <a:latin typeface="TT Travels Regular" panose="02000503030000020004" pitchFamily="2" charset="77"/>
              </a:rPr>
              <a:t>: </a:t>
            </a:r>
            <a:r>
              <a:rPr lang="en-US" sz="2800" dirty="0">
                <a:solidFill>
                  <a:srgbClr val="00B050"/>
                </a:solidFill>
                <a:latin typeface="TT Travels Regular" panose="02000503030000020004" pitchFamily="2" charset="77"/>
              </a:rPr>
              <a:t>high</a:t>
            </a:r>
            <a:endParaRPr lang="ru-RU" sz="2800" dirty="0">
              <a:solidFill>
                <a:srgbClr val="00B050"/>
              </a:solidFill>
              <a:latin typeface="TT Travels Regular" panose="02000503030000020004" pitchFamily="2" charset="77"/>
            </a:endParaRPr>
          </a:p>
          <a:p>
            <a:r>
              <a:rPr lang="en-US" sz="2800" dirty="0">
                <a:latin typeface="TT Travels Regular" panose="02000503030000020004" pitchFamily="2" charset="77"/>
              </a:rPr>
              <a:t>Durability</a:t>
            </a:r>
            <a:r>
              <a:rPr lang="ru-RU" sz="2800" dirty="0">
                <a:latin typeface="TT Travels Regular" panose="02000503030000020004" pitchFamily="2" charset="77"/>
              </a:rPr>
              <a:t>: </a:t>
            </a:r>
            <a:r>
              <a:rPr lang="en-US" sz="2800" dirty="0">
                <a:solidFill>
                  <a:srgbClr val="00B050"/>
                </a:solidFill>
                <a:latin typeface="TT Travels Regular" panose="02000503030000020004" pitchFamily="2" charset="77"/>
              </a:rPr>
              <a:t>high</a:t>
            </a:r>
            <a:endParaRPr lang="ru-RU" sz="2800" dirty="0">
              <a:solidFill>
                <a:srgbClr val="00B050"/>
              </a:solidFill>
              <a:latin typeface="TT Travels Regular" panose="02000503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8873181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03C6A-997E-6C44-8AF8-14C29C84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Quorum queues</a:t>
            </a:r>
            <a:r>
              <a:rPr lang="ru-RU" dirty="0"/>
              <a:t>, </a:t>
            </a:r>
            <a:r>
              <a:rPr lang="en-US" dirty="0"/>
              <a:t>1/N</a:t>
            </a:r>
            <a:endParaRPr lang="ru-R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A179E6-F265-9C4F-BF0A-A8D23E973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30707" y="1757458"/>
            <a:ext cx="9330585" cy="334308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7C22B1-C160-8EB9-BD5B-C92FACA2D6AB}"/>
              </a:ext>
            </a:extLst>
          </p:cNvPr>
          <p:cNvSpPr txBox="1"/>
          <p:nvPr/>
        </p:nvSpPr>
        <p:spPr>
          <a:xfrm>
            <a:off x="838200" y="5437059"/>
            <a:ext cx="5257800" cy="95410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800" dirty="0">
                <a:latin typeface="TT Travels Regular" panose="02000503030000020004" pitchFamily="2" charset="77"/>
              </a:rPr>
              <a:t>Scalability</a:t>
            </a:r>
            <a:r>
              <a:rPr lang="ru-RU" sz="2800" dirty="0">
                <a:latin typeface="TT Travels Regular" panose="02000503030000020004" pitchFamily="2" charset="77"/>
              </a:rPr>
              <a:t>: </a:t>
            </a:r>
            <a:r>
              <a:rPr lang="en-US" sz="2800" dirty="0">
                <a:solidFill>
                  <a:srgbClr val="00B050"/>
                </a:solidFill>
                <a:latin typeface="TT Travels Regular" panose="02000503030000020004" pitchFamily="2" charset="77"/>
              </a:rPr>
              <a:t>yes</a:t>
            </a:r>
          </a:p>
          <a:p>
            <a:r>
              <a:rPr lang="en-US" sz="2800" dirty="0">
                <a:latin typeface="TT Travels Regular" panose="02000503030000020004" pitchFamily="2" charset="77"/>
              </a:rPr>
              <a:t>Guarantee: </a:t>
            </a:r>
            <a:r>
              <a:rPr lang="en-US" sz="2800" dirty="0">
                <a:solidFill>
                  <a:srgbClr val="00B050"/>
                </a:solidFill>
                <a:latin typeface="TT Travels Regular" panose="02000503030000020004" pitchFamily="2" charset="77"/>
              </a:rPr>
              <a:t>X ≈ 1 (X ≥ 1)</a:t>
            </a:r>
            <a:endParaRPr lang="ru-RU" sz="2800" dirty="0">
              <a:solidFill>
                <a:srgbClr val="00B050"/>
              </a:solidFill>
              <a:latin typeface="TT Travels Regular" panose="02000503030000020004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A52B50-C524-C87D-A0B8-7FFB7FAB53BA}"/>
              </a:ext>
            </a:extLst>
          </p:cNvPr>
          <p:cNvSpPr txBox="1"/>
          <p:nvPr/>
        </p:nvSpPr>
        <p:spPr>
          <a:xfrm>
            <a:off x="6096000" y="5437058"/>
            <a:ext cx="525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T Travels Regular" panose="02000503030000020004" pitchFamily="2" charset="77"/>
              </a:rPr>
              <a:t>Availability</a:t>
            </a:r>
            <a:r>
              <a:rPr lang="ru-RU" sz="2800" dirty="0">
                <a:latin typeface="TT Travels Regular" panose="02000503030000020004" pitchFamily="2" charset="77"/>
              </a:rPr>
              <a:t>: </a:t>
            </a:r>
            <a:r>
              <a:rPr lang="en-US" sz="2800" dirty="0">
                <a:solidFill>
                  <a:srgbClr val="00B050"/>
                </a:solidFill>
                <a:latin typeface="TT Travels Regular" panose="02000503030000020004" pitchFamily="2" charset="77"/>
              </a:rPr>
              <a:t>high</a:t>
            </a:r>
            <a:endParaRPr lang="ru-RU" sz="2800" dirty="0">
              <a:solidFill>
                <a:srgbClr val="00B050"/>
              </a:solidFill>
              <a:latin typeface="TT Travels Regular" panose="02000503030000020004" pitchFamily="2" charset="77"/>
            </a:endParaRPr>
          </a:p>
          <a:p>
            <a:r>
              <a:rPr lang="en-US" sz="2800" dirty="0">
                <a:latin typeface="TT Travels Regular" panose="02000503030000020004" pitchFamily="2" charset="77"/>
              </a:rPr>
              <a:t>Durability</a:t>
            </a:r>
            <a:r>
              <a:rPr lang="ru-RU" sz="2800" dirty="0">
                <a:latin typeface="TT Travels Regular" panose="02000503030000020004" pitchFamily="2" charset="77"/>
              </a:rPr>
              <a:t>: </a:t>
            </a:r>
            <a:r>
              <a:rPr lang="en-US" sz="2800" dirty="0">
                <a:solidFill>
                  <a:srgbClr val="00B050"/>
                </a:solidFill>
                <a:latin typeface="TT Travels Regular" panose="02000503030000020004" pitchFamily="2" charset="77"/>
              </a:rPr>
              <a:t>high</a:t>
            </a:r>
            <a:endParaRPr lang="ru-RU" sz="2800" dirty="0">
              <a:solidFill>
                <a:srgbClr val="00B050"/>
              </a:solidFill>
              <a:latin typeface="TT Travels Regular" panose="02000503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3881630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2D659-EF89-E0BA-93A2-B9C2B38DD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What else to know?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0C0C8-1868-ECB5-87AE-032E36DE5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Protocols &amp; limitations</a:t>
            </a:r>
          </a:p>
          <a:p>
            <a:r>
              <a:rPr lang="en-US" dirty="0"/>
              <a:t>Monitoring &amp; maintenance</a:t>
            </a:r>
          </a:p>
          <a:p>
            <a:r>
              <a:rPr lang="en-US" dirty="0"/>
              <a:t>Best choices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52414605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BDA1C-7E83-D347-BED8-04049812D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Protocols &amp; limitations</a:t>
            </a:r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4D4D7A-018E-5744-891F-C2F26F5073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Message state</a:t>
            </a:r>
            <a:br>
              <a:rPr lang="en-US" dirty="0"/>
            </a:br>
            <a:r>
              <a:rPr lang="en-US" dirty="0"/>
              <a:t>is bound to connection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Low latency</a:t>
            </a:r>
          </a:p>
          <a:p>
            <a:r>
              <a:rPr lang="en-US" dirty="0"/>
              <a:t>Immediate requeue</a:t>
            </a:r>
          </a:p>
          <a:p>
            <a:endParaRPr lang="ru-RU" dirty="0"/>
          </a:p>
          <a:p>
            <a:r>
              <a:rPr lang="en-US" dirty="0"/>
              <a:t>Hard to scale</a:t>
            </a:r>
          </a:p>
          <a:p>
            <a:r>
              <a:rPr lang="en-US" dirty="0"/>
              <a:t>Task lifecycle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C8CD62-912B-9444-BFDF-43CDF11F7D6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Stateless</a:t>
            </a:r>
            <a:br>
              <a:rPr lang="en-US" dirty="0"/>
            </a:br>
            <a:r>
              <a:rPr lang="ru-RU" dirty="0"/>
              <a:t>(</a:t>
            </a:r>
            <a:r>
              <a:rPr lang="en-US" dirty="0"/>
              <a:t>HTTP/REST/SQS)</a:t>
            </a:r>
            <a:endParaRPr lang="ru-RU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Scaling</a:t>
            </a:r>
            <a:endParaRPr lang="ru-RU" dirty="0"/>
          </a:p>
          <a:p>
            <a:r>
              <a:rPr lang="en-US" dirty="0"/>
              <a:t>HTTP-balancing</a:t>
            </a:r>
          </a:p>
          <a:p>
            <a:pPr marL="0" indent="0">
              <a:buNone/>
            </a:pPr>
            <a:endParaRPr lang="ru-RU" dirty="0"/>
          </a:p>
          <a:p>
            <a:r>
              <a:rPr lang="en-US" dirty="0" err="1"/>
              <a:t>Autorelease</a:t>
            </a:r>
            <a:r>
              <a:rPr lang="en-US" dirty="0"/>
              <a:t> is a must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187005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41E4174-9FA3-5C47-9224-17A026AF5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&amp; maintenance</a:t>
            </a:r>
            <a:endParaRPr lang="ru-RU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56AE6-E765-314B-8A3E-3DCD23C0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Queue capacity and consumption</a:t>
            </a:r>
            <a:endParaRPr lang="ru-RU" dirty="0"/>
          </a:p>
          <a:p>
            <a:pPr lvl="1"/>
            <a:r>
              <a:rPr lang="en-US" dirty="0"/>
              <a:t>There is always a limit.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152302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41E4174-9FA3-5C47-9224-17A026AF5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&amp; maintenance</a:t>
            </a:r>
            <a:endParaRPr lang="ru-RU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56AE6-E765-314B-8A3E-3DCD23C0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Queue capacity and consumption</a:t>
            </a:r>
            <a:endParaRPr lang="ru-RU" dirty="0"/>
          </a:p>
          <a:p>
            <a:pPr lvl="1"/>
            <a:r>
              <a:rPr lang="en-US" dirty="0">
                <a:solidFill>
                  <a:srgbClr val="D4D4D4"/>
                </a:solidFill>
              </a:rPr>
              <a:t>There is always a limit.</a:t>
            </a:r>
            <a:endParaRPr lang="ru-RU" dirty="0">
              <a:solidFill>
                <a:srgbClr val="D4D4D4"/>
              </a:solidFill>
            </a:endParaRPr>
          </a:p>
          <a:p>
            <a:r>
              <a:rPr lang="en-US" dirty="0"/>
              <a:t>Timing</a:t>
            </a:r>
            <a:endParaRPr lang="ru-RU" dirty="0"/>
          </a:p>
          <a:p>
            <a:pPr lvl="1"/>
            <a:r>
              <a:rPr lang="en-US" dirty="0"/>
              <a:t>Full event cycle</a:t>
            </a:r>
            <a:r>
              <a:rPr lang="ru-RU" dirty="0"/>
              <a:t> (</a:t>
            </a:r>
            <a:r>
              <a:rPr lang="en-US" dirty="0"/>
              <a:t>QoS)</a:t>
            </a:r>
            <a:endParaRPr lang="ru-RU" dirty="0"/>
          </a:p>
          <a:p>
            <a:pPr lvl="1"/>
            <a:r>
              <a:rPr lang="en-US" dirty="0"/>
              <a:t>Consumer execution time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2734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79120-4EEB-8D45-9CDA-017F2FEEE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90" y="252000"/>
            <a:ext cx="11608909" cy="1325563"/>
          </a:xfrm>
        </p:spPr>
        <p:txBody>
          <a:bodyPr/>
          <a:lstStyle/>
          <a:p>
            <a:r>
              <a:rPr lang="en-US" dirty="0"/>
              <a:t>What are queues used for?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33F91-2F9C-E24F-8000-AB88FD732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891" y="1825624"/>
            <a:ext cx="11028218" cy="45213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Tasks distribution</a:t>
            </a:r>
            <a:endParaRPr lang="ru-RU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Scheduling of execution</a:t>
            </a:r>
            <a:endParaRPr lang="ru-RU" dirty="0">
              <a:solidFill>
                <a:schemeClr val="bg2"/>
              </a:solidFill>
            </a:endParaRPr>
          </a:p>
          <a:p>
            <a:r>
              <a:rPr lang="en-US" dirty="0"/>
              <a:t>Fair resource allocation</a:t>
            </a:r>
          </a:p>
        </p:txBody>
      </p:sp>
    </p:spTree>
    <p:extLst>
      <p:ext uri="{BB962C8B-B14F-4D97-AF65-F5344CB8AC3E}">
        <p14:creationId xmlns:p14="http://schemas.microsoft.com/office/powerpoint/2010/main" val="329730767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41E4174-9FA3-5C47-9224-17A026AF5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&amp; maintenance</a:t>
            </a:r>
            <a:endParaRPr lang="ru-RU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56AE6-E765-314B-8A3E-3DCD23C0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Queue capacity and consumption</a:t>
            </a:r>
            <a:endParaRPr lang="ru-RU" dirty="0"/>
          </a:p>
          <a:p>
            <a:pPr lvl="1"/>
            <a:r>
              <a:rPr lang="en-US" dirty="0">
                <a:solidFill>
                  <a:srgbClr val="D4D4D4"/>
                </a:solidFill>
              </a:rPr>
              <a:t>There is always a limit.</a:t>
            </a:r>
            <a:endParaRPr lang="ru-RU" dirty="0">
              <a:solidFill>
                <a:srgbClr val="D4D4D4"/>
              </a:solidFill>
            </a:endParaRPr>
          </a:p>
          <a:p>
            <a:r>
              <a:rPr lang="en-US" dirty="0"/>
              <a:t>Timing</a:t>
            </a:r>
            <a:endParaRPr lang="ru-RU" dirty="0"/>
          </a:p>
          <a:p>
            <a:pPr lvl="1"/>
            <a:r>
              <a:rPr lang="en-US" dirty="0">
                <a:solidFill>
                  <a:srgbClr val="D4D4D4"/>
                </a:solidFill>
              </a:rPr>
              <a:t>Full event cycle</a:t>
            </a:r>
            <a:r>
              <a:rPr lang="ru-RU" dirty="0">
                <a:solidFill>
                  <a:srgbClr val="D4D4D4"/>
                </a:solidFill>
              </a:rPr>
              <a:t> (</a:t>
            </a:r>
            <a:r>
              <a:rPr lang="en-US" dirty="0">
                <a:solidFill>
                  <a:srgbClr val="D4D4D4"/>
                </a:solidFill>
              </a:rPr>
              <a:t>QoS)</a:t>
            </a:r>
            <a:endParaRPr lang="ru-RU" dirty="0">
              <a:solidFill>
                <a:srgbClr val="D4D4D4"/>
              </a:solidFill>
            </a:endParaRPr>
          </a:p>
          <a:p>
            <a:pPr lvl="1"/>
            <a:r>
              <a:rPr lang="en-US" dirty="0">
                <a:solidFill>
                  <a:srgbClr val="D4D4D4"/>
                </a:solidFill>
              </a:rPr>
              <a:t>Consumer execution time</a:t>
            </a:r>
          </a:p>
          <a:p>
            <a:r>
              <a:rPr lang="en-US" dirty="0"/>
              <a:t>Quantity of retries, losses and failures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839987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41E4174-9FA3-5C47-9224-17A026AF5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&amp; maintenance</a:t>
            </a:r>
            <a:endParaRPr lang="ru-RU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56AE6-E765-314B-8A3E-3DCD23C0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Queue capacity and consumption</a:t>
            </a:r>
            <a:endParaRPr lang="ru-RU" dirty="0"/>
          </a:p>
          <a:p>
            <a:pPr lvl="1"/>
            <a:r>
              <a:rPr lang="en-US" dirty="0">
                <a:solidFill>
                  <a:srgbClr val="D4D4D4"/>
                </a:solidFill>
              </a:rPr>
              <a:t>There is always a limit.</a:t>
            </a:r>
            <a:endParaRPr lang="ru-RU" dirty="0">
              <a:solidFill>
                <a:srgbClr val="D4D4D4"/>
              </a:solidFill>
            </a:endParaRPr>
          </a:p>
          <a:p>
            <a:r>
              <a:rPr lang="en-US" dirty="0"/>
              <a:t>Timing</a:t>
            </a:r>
            <a:endParaRPr lang="ru-RU" dirty="0"/>
          </a:p>
          <a:p>
            <a:pPr lvl="1"/>
            <a:r>
              <a:rPr lang="en-US" dirty="0">
                <a:solidFill>
                  <a:srgbClr val="D4D4D4"/>
                </a:solidFill>
              </a:rPr>
              <a:t>Full event cycle</a:t>
            </a:r>
            <a:r>
              <a:rPr lang="ru-RU" dirty="0">
                <a:solidFill>
                  <a:srgbClr val="D4D4D4"/>
                </a:solidFill>
              </a:rPr>
              <a:t> (</a:t>
            </a:r>
            <a:r>
              <a:rPr lang="en-US" dirty="0">
                <a:solidFill>
                  <a:srgbClr val="D4D4D4"/>
                </a:solidFill>
              </a:rPr>
              <a:t>QoS)</a:t>
            </a:r>
            <a:endParaRPr lang="ru-RU" dirty="0">
              <a:solidFill>
                <a:srgbClr val="D4D4D4"/>
              </a:solidFill>
            </a:endParaRPr>
          </a:p>
          <a:p>
            <a:pPr lvl="1"/>
            <a:r>
              <a:rPr lang="en-US" dirty="0">
                <a:solidFill>
                  <a:srgbClr val="D4D4D4"/>
                </a:solidFill>
              </a:rPr>
              <a:t>Consumer execution time</a:t>
            </a:r>
          </a:p>
          <a:p>
            <a:r>
              <a:rPr lang="en-US" dirty="0"/>
              <a:t>Quantity of retries, losses and failures</a:t>
            </a:r>
          </a:p>
          <a:p>
            <a:r>
              <a:rPr lang="en-US" dirty="0"/>
              <a:t>Message flow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163560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41E4174-9FA3-5C47-9224-17A026AF5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&amp; maintenance</a:t>
            </a:r>
            <a:endParaRPr lang="ru-RU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56AE6-E765-314B-8A3E-3DCD23C0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D4D4D4"/>
                </a:solidFill>
              </a:rPr>
              <a:t>Queue capacity and consumption</a:t>
            </a:r>
            <a:endParaRPr lang="ru-RU" dirty="0">
              <a:solidFill>
                <a:srgbClr val="D4D4D4"/>
              </a:solidFill>
            </a:endParaRPr>
          </a:p>
          <a:p>
            <a:pPr lvl="1"/>
            <a:r>
              <a:rPr lang="en-US" dirty="0">
                <a:solidFill>
                  <a:srgbClr val="D4D4D4"/>
                </a:solidFill>
              </a:rPr>
              <a:t>There is always a limit.</a:t>
            </a:r>
            <a:endParaRPr lang="ru-RU" dirty="0">
              <a:solidFill>
                <a:srgbClr val="D4D4D4"/>
              </a:solidFill>
            </a:endParaRPr>
          </a:p>
          <a:p>
            <a:r>
              <a:rPr lang="en-US" dirty="0">
                <a:solidFill>
                  <a:srgbClr val="D4D4D4"/>
                </a:solidFill>
              </a:rPr>
              <a:t>Timing</a:t>
            </a:r>
            <a:endParaRPr lang="ru-RU" dirty="0">
              <a:solidFill>
                <a:srgbClr val="D4D4D4"/>
              </a:solidFill>
            </a:endParaRPr>
          </a:p>
          <a:p>
            <a:pPr lvl="1"/>
            <a:r>
              <a:rPr lang="en-US" dirty="0">
                <a:solidFill>
                  <a:srgbClr val="D4D4D4"/>
                </a:solidFill>
              </a:rPr>
              <a:t>Full event cycle</a:t>
            </a:r>
            <a:r>
              <a:rPr lang="ru-RU" dirty="0">
                <a:solidFill>
                  <a:srgbClr val="D4D4D4"/>
                </a:solidFill>
              </a:rPr>
              <a:t> (</a:t>
            </a:r>
            <a:r>
              <a:rPr lang="en-US" dirty="0">
                <a:solidFill>
                  <a:srgbClr val="D4D4D4"/>
                </a:solidFill>
              </a:rPr>
              <a:t>QoS)</a:t>
            </a:r>
            <a:endParaRPr lang="ru-RU" dirty="0">
              <a:solidFill>
                <a:srgbClr val="D4D4D4"/>
              </a:solidFill>
            </a:endParaRPr>
          </a:p>
          <a:p>
            <a:pPr lvl="1"/>
            <a:r>
              <a:rPr lang="en-US" dirty="0">
                <a:solidFill>
                  <a:srgbClr val="D4D4D4"/>
                </a:solidFill>
              </a:rPr>
              <a:t>Consumer execution time</a:t>
            </a:r>
          </a:p>
          <a:p>
            <a:r>
              <a:rPr lang="en-US" dirty="0">
                <a:solidFill>
                  <a:srgbClr val="D4D4D4"/>
                </a:solidFill>
              </a:rPr>
              <a:t>Quantity of retries, losses and failures</a:t>
            </a:r>
          </a:p>
          <a:p>
            <a:r>
              <a:rPr lang="en-US" dirty="0">
                <a:solidFill>
                  <a:srgbClr val="D4D4D4"/>
                </a:solidFill>
              </a:rPr>
              <a:t>Message flow</a:t>
            </a:r>
            <a:endParaRPr lang="ru-RU" dirty="0">
              <a:solidFill>
                <a:srgbClr val="D4D4D4"/>
              </a:solidFill>
            </a:endParaRPr>
          </a:p>
          <a:p>
            <a:pPr marL="0" indent="0">
              <a:buNone/>
            </a:pPr>
            <a:endParaRPr lang="ru-RU" dirty="0"/>
          </a:p>
          <a:p>
            <a:r>
              <a:rPr lang="en-US" dirty="0"/>
              <a:t>Duplicate your messages to logs!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67968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02E5B-85C3-9343-B62D-E97D28E2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Maintenance: plan </a:t>
            </a:r>
            <a:r>
              <a:rPr lang="en-GB"/>
              <a:t>a failure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5F092-2D4B-474A-BD89-4FC98F6C9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Set up failure policies</a:t>
            </a:r>
          </a:p>
        </p:txBody>
      </p:sp>
    </p:spTree>
    <p:extLst>
      <p:ext uri="{BB962C8B-B14F-4D97-AF65-F5344CB8AC3E}">
        <p14:creationId xmlns:p14="http://schemas.microsoft.com/office/powerpoint/2010/main" val="311011952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02E5B-85C3-9343-B62D-E97D28E2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Maintenance: plan </a:t>
            </a:r>
            <a:r>
              <a:rPr lang="en-GB"/>
              <a:t>a failure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5F092-2D4B-474A-BD89-4FC98F6C9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Set up failure policies</a:t>
            </a:r>
          </a:p>
          <a:p>
            <a:pPr lvl="1"/>
            <a:r>
              <a:rPr lang="en-US" dirty="0"/>
              <a:t>Stop accepting new messages</a:t>
            </a:r>
          </a:p>
          <a:p>
            <a:pPr lvl="1"/>
            <a:r>
              <a:rPr lang="en-US" dirty="0"/>
              <a:t>Discard/drop old messages</a:t>
            </a:r>
          </a:p>
          <a:p>
            <a:pPr lvl="1"/>
            <a:r>
              <a:rPr lang="en-US" dirty="0"/>
              <a:t>Save the survivors</a:t>
            </a:r>
          </a:p>
        </p:txBody>
      </p:sp>
    </p:spTree>
    <p:extLst>
      <p:ext uri="{BB962C8B-B14F-4D97-AF65-F5344CB8AC3E}">
        <p14:creationId xmlns:p14="http://schemas.microsoft.com/office/powerpoint/2010/main" val="156599460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02E5B-85C3-9343-B62D-E97D28E2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Maintenance: plan </a:t>
            </a:r>
            <a:r>
              <a:rPr lang="en-GB"/>
              <a:t>a failure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5F092-2D4B-474A-BD89-4FC98F6C9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Set up failure policies</a:t>
            </a:r>
          </a:p>
          <a:p>
            <a:pPr lvl="1"/>
            <a:r>
              <a:rPr lang="en-US" dirty="0"/>
              <a:t>Stop accepting new messages</a:t>
            </a:r>
          </a:p>
          <a:p>
            <a:pPr lvl="1"/>
            <a:r>
              <a:rPr lang="en-US" dirty="0"/>
              <a:t>Discard/drop old messages</a:t>
            </a:r>
          </a:p>
          <a:p>
            <a:pPr lvl="1"/>
            <a:r>
              <a:rPr lang="en-US" dirty="0"/>
              <a:t>Save the survivors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0CC437-F1A4-A24D-8E53-17A41DADEE3D}"/>
              </a:ext>
            </a:extLst>
          </p:cNvPr>
          <p:cNvSpPr txBox="1"/>
          <p:nvPr/>
        </p:nvSpPr>
        <p:spPr>
          <a:xfrm>
            <a:off x="7658100" y="1690688"/>
            <a:ext cx="369570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“Our greatest glory is</a:t>
            </a:r>
            <a:br>
              <a:rPr lang="en-US" sz="2400" dirty="0"/>
            </a:br>
            <a:r>
              <a:rPr lang="en-US" sz="2400" dirty="0"/>
              <a:t>not in never falling.</a:t>
            </a:r>
            <a:br>
              <a:rPr lang="en-US" sz="2400" dirty="0"/>
            </a:br>
            <a:r>
              <a:rPr lang="en-US" sz="2400" dirty="0"/>
              <a:t>But in rising</a:t>
            </a:r>
            <a:br>
              <a:rPr lang="en-US" sz="2400" dirty="0"/>
            </a:br>
            <a:r>
              <a:rPr lang="en-US" sz="2400" dirty="0"/>
              <a:t>every time we fall”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0FA822E-186D-CA43-9EF4-6CD537E33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00780" y="3479611"/>
            <a:ext cx="1810340" cy="247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38073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02E5B-85C3-9343-B62D-E97D28E2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Maintenance: plan </a:t>
            </a:r>
            <a:r>
              <a:rPr lang="en-GB"/>
              <a:t>a failure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5F092-2D4B-474A-BD89-4FC98F6C9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Set up failure policies</a:t>
            </a:r>
          </a:p>
          <a:p>
            <a:pPr lvl="1"/>
            <a:r>
              <a:rPr lang="en-US" dirty="0"/>
              <a:t>Stop accepting new messages</a:t>
            </a:r>
          </a:p>
          <a:p>
            <a:pPr lvl="1"/>
            <a:r>
              <a:rPr lang="en-US" dirty="0"/>
              <a:t>Discard/drop old messages</a:t>
            </a:r>
          </a:p>
          <a:p>
            <a:pPr lvl="1"/>
            <a:r>
              <a:rPr lang="en-US" dirty="0"/>
              <a:t>Save the survivors</a:t>
            </a:r>
          </a:p>
          <a:p>
            <a:endParaRPr lang="en-US" dirty="0"/>
          </a:p>
          <a:p>
            <a:r>
              <a:rPr lang="en-US" dirty="0"/>
              <a:t>Have a plan for a fall down</a:t>
            </a:r>
          </a:p>
          <a:p>
            <a:pPr lvl="1"/>
            <a:r>
              <a:rPr lang="en-US" dirty="0"/>
              <a:t>To use it to get up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0FA822E-186D-CA43-9EF4-6CD537E33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00780" y="3479611"/>
            <a:ext cx="1810340" cy="24780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E51DD9-943E-ACD7-EB10-8E9EF9A0A657}"/>
              </a:ext>
            </a:extLst>
          </p:cNvPr>
          <p:cNvSpPr txBox="1"/>
          <p:nvPr/>
        </p:nvSpPr>
        <p:spPr>
          <a:xfrm>
            <a:off x="7658100" y="1690688"/>
            <a:ext cx="369570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“Our greatest glory is</a:t>
            </a:r>
            <a:br>
              <a:rPr lang="en-US" sz="2400" dirty="0"/>
            </a:br>
            <a:r>
              <a:rPr lang="en-US" sz="2400" dirty="0"/>
              <a:t>not in never falling.</a:t>
            </a:r>
            <a:br>
              <a:rPr lang="en-US" sz="2400" dirty="0"/>
            </a:br>
            <a:r>
              <a:rPr lang="en-US" sz="2400" dirty="0"/>
              <a:t>But in rising</a:t>
            </a:r>
            <a:br>
              <a:rPr lang="en-US" sz="2400" dirty="0"/>
            </a:br>
            <a:r>
              <a:rPr lang="en-US" sz="2400" dirty="0"/>
              <a:t>every time we fall”</a:t>
            </a:r>
          </a:p>
        </p:txBody>
      </p:sp>
    </p:spTree>
    <p:extLst>
      <p:ext uri="{BB962C8B-B14F-4D97-AF65-F5344CB8AC3E}">
        <p14:creationId xmlns:p14="http://schemas.microsoft.com/office/powerpoint/2010/main" val="278565445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0277D-4CCA-554F-8791-621FA8C89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&amp; how to?</a:t>
            </a:r>
            <a:endParaRPr lang="ru-RU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B6DE433-EE72-3130-C4CA-F59268CE1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0633" y="1943240"/>
            <a:ext cx="2970734" cy="390987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B79406D-E255-BD62-D3F6-B22F31C770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172251">
            <a:off x="7330635" y="4263265"/>
            <a:ext cx="2507848" cy="188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2009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0277D-4CCA-554F-8791-621FA8C89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&amp; how to?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AF04E-FE57-334B-8574-612C19BC1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Event loss tolerance</a:t>
            </a:r>
            <a:endParaRPr lang="ru-RU" dirty="0"/>
          </a:p>
          <a:p>
            <a:r>
              <a:rPr lang="en-US" dirty="0"/>
              <a:t>Simple message delivery</a:t>
            </a:r>
            <a:endParaRPr lang="ru-RU" dirty="0"/>
          </a:p>
          <a:p>
            <a:r>
              <a:rPr lang="en-US" dirty="0"/>
              <a:t>High throughput, scalability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395368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0277D-4CCA-554F-8791-621FA8C89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&amp; how to?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AF04E-FE57-334B-8574-612C19BC1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Event loss tolerance</a:t>
            </a:r>
            <a:endParaRPr lang="ru-RU" dirty="0"/>
          </a:p>
          <a:p>
            <a:r>
              <a:rPr lang="en-US" dirty="0"/>
              <a:t>Simple message delivery</a:t>
            </a:r>
            <a:endParaRPr lang="ru-RU" dirty="0"/>
          </a:p>
          <a:p>
            <a:r>
              <a:rPr lang="en-US" dirty="0"/>
              <a:t>High throughput, scalability</a:t>
            </a:r>
          </a:p>
          <a:p>
            <a:endParaRPr lang="ru-RU" dirty="0"/>
          </a:p>
          <a:p>
            <a:r>
              <a:rPr lang="en-US" dirty="0"/>
              <a:t>NATS</a:t>
            </a:r>
          </a:p>
          <a:p>
            <a:r>
              <a:rPr lang="en-US" dirty="0"/>
              <a:t>NSQ</a:t>
            </a:r>
          </a:p>
          <a:p>
            <a:r>
              <a:rPr lang="en-US" dirty="0" err="1"/>
              <a:t>ZeroMQ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241900D-B6D6-3C2F-58B1-232B8A332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5637" y="320095"/>
            <a:ext cx="1143272" cy="118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37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79120-4EEB-8D45-9CDA-017F2FEEE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90" y="252000"/>
            <a:ext cx="11608909" cy="1325563"/>
          </a:xfrm>
        </p:spPr>
        <p:txBody>
          <a:bodyPr/>
          <a:lstStyle/>
          <a:p>
            <a:r>
              <a:rPr lang="en-US" dirty="0"/>
              <a:t>What are queues used for?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33F91-2F9C-E24F-8000-AB88FD732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891" y="1825624"/>
            <a:ext cx="11028218" cy="45213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Tasks distribution</a:t>
            </a:r>
            <a:endParaRPr lang="ru-RU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Scheduling of execution</a:t>
            </a:r>
            <a:endParaRPr lang="ru-RU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Fair resource allocation</a:t>
            </a:r>
          </a:p>
          <a:p>
            <a:r>
              <a:rPr lang="en-US" dirty="0"/>
              <a:t>Messages replication</a:t>
            </a:r>
          </a:p>
        </p:txBody>
      </p:sp>
    </p:spTree>
    <p:extLst>
      <p:ext uri="{BB962C8B-B14F-4D97-AF65-F5344CB8AC3E}">
        <p14:creationId xmlns:p14="http://schemas.microsoft.com/office/powerpoint/2010/main" val="333586174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0277D-4CCA-554F-8791-621FA8C89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&amp; how to?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AF04E-FE57-334B-8574-612C19BC1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give it a try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69451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0277D-4CCA-554F-8791-621FA8C89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&amp; how to?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AF04E-FE57-334B-8574-612C19BC1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give it a try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SQS (Simple Queue Service)</a:t>
            </a:r>
          </a:p>
          <a:p>
            <a:pPr lvl="1"/>
            <a:r>
              <a:rPr lang="en-US" dirty="0"/>
              <a:t>Amazon, GCP, … </a:t>
            </a:r>
            <a:endParaRPr lang="ru-RU" dirty="0"/>
          </a:p>
          <a:p>
            <a:r>
              <a:rPr lang="en-US" dirty="0" err="1"/>
              <a:t>CloudAMQP</a:t>
            </a:r>
            <a:endParaRPr lang="en-US" dirty="0"/>
          </a:p>
          <a:p>
            <a:r>
              <a:rPr lang="en-US" dirty="0"/>
              <a:t>Simple brokers</a:t>
            </a:r>
            <a:r>
              <a:rPr lang="ru-RU" dirty="0"/>
              <a:t>: </a:t>
            </a:r>
            <a:r>
              <a:rPr lang="en-US" dirty="0"/>
              <a:t>RabbitMQ, Redis, NATS</a:t>
            </a:r>
            <a:br>
              <a:rPr lang="ru-RU" dirty="0"/>
            </a:br>
            <a:r>
              <a:rPr lang="en-US" dirty="0"/>
              <a:t>(</a:t>
            </a:r>
            <a:r>
              <a:rPr lang="en-GB" dirty="0"/>
              <a:t>watch out for durability and availability</a:t>
            </a:r>
            <a:r>
              <a:rPr lang="en-US" dirty="0"/>
              <a:t>)</a:t>
            </a:r>
            <a:endParaRPr lang="ru-RU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DE28C2-E501-EA58-842E-E4A6B8AFE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361893" y="407702"/>
            <a:ext cx="1247016" cy="101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73222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0277D-4CCA-554F-8791-621FA8C89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&amp; how to?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AF04E-FE57-334B-8574-612C19BC1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cloud applications</a:t>
            </a:r>
          </a:p>
          <a:p>
            <a:r>
              <a:rPr lang="en-US" dirty="0"/>
              <a:t>For microservices</a:t>
            </a:r>
          </a:p>
          <a:p>
            <a:r>
              <a:rPr lang="en-US" dirty="0"/>
              <a:t>For serverless architecture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546163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0277D-4CCA-554F-8791-621FA8C89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&amp; how to?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AF04E-FE57-334B-8574-612C19BC1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cloud applications</a:t>
            </a:r>
          </a:p>
          <a:p>
            <a:r>
              <a:rPr lang="en-US" dirty="0"/>
              <a:t>For microservices</a:t>
            </a:r>
          </a:p>
          <a:p>
            <a:r>
              <a:rPr lang="en-US" dirty="0"/>
              <a:t>For serverless architecture</a:t>
            </a:r>
            <a:endParaRPr lang="ru-RU" dirty="0"/>
          </a:p>
          <a:p>
            <a:endParaRPr lang="en-US" dirty="0"/>
          </a:p>
          <a:p>
            <a:r>
              <a:rPr lang="en-US" dirty="0"/>
              <a:t>SQS (Simple Queue Service)</a:t>
            </a:r>
          </a:p>
          <a:p>
            <a:pPr lvl="1"/>
            <a:r>
              <a:rPr lang="en-US" dirty="0"/>
              <a:t>Amazon, GCP, … </a:t>
            </a:r>
          </a:p>
          <a:p>
            <a:r>
              <a:rPr lang="en-US" dirty="0"/>
              <a:t>Amazon </a:t>
            </a:r>
            <a:r>
              <a:rPr lang="en-US" dirty="0" err="1"/>
              <a:t>EventBridge</a:t>
            </a:r>
            <a:endParaRPr lang="ru-RU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B90DF8D-CF82-ED1F-0513-BD5B66A89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9966" y="320163"/>
            <a:ext cx="1138943" cy="118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4555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0277D-4CCA-554F-8791-621FA8C89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&amp; how to?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AF04E-FE57-334B-8574-612C19BC1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Set up a streaming architecture</a:t>
            </a:r>
          </a:p>
          <a:p>
            <a:r>
              <a:rPr lang="en-US" dirty="0"/>
              <a:t>High requirements for durability</a:t>
            </a:r>
          </a:p>
          <a:p>
            <a:r>
              <a:rPr lang="en-US" dirty="0"/>
              <a:t>Strict FIFO</a:t>
            </a:r>
            <a:endParaRPr lang="ru-RU" dirty="0"/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593118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0277D-4CCA-554F-8791-621FA8C89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&amp; how to?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AF04E-FE57-334B-8574-612C19BC1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Set up a streaming architecture</a:t>
            </a:r>
          </a:p>
          <a:p>
            <a:r>
              <a:rPr lang="en-US" dirty="0"/>
              <a:t>High requirements for durability</a:t>
            </a:r>
          </a:p>
          <a:p>
            <a:r>
              <a:rPr lang="en-US" dirty="0"/>
              <a:t>Strict FIFO</a:t>
            </a:r>
            <a:endParaRPr lang="ru-RU" dirty="0"/>
          </a:p>
          <a:p>
            <a:endParaRPr lang="en-US" dirty="0"/>
          </a:p>
          <a:p>
            <a:r>
              <a:rPr lang="en-US" dirty="0"/>
              <a:t>Apache Kafka</a:t>
            </a:r>
          </a:p>
          <a:p>
            <a:r>
              <a:rPr lang="en-US" dirty="0"/>
              <a:t>NATS </a:t>
            </a:r>
            <a:r>
              <a:rPr lang="en-US" dirty="0" err="1"/>
              <a:t>JetStream</a:t>
            </a:r>
            <a:endParaRPr lang="en-US" dirty="0"/>
          </a:p>
          <a:p>
            <a:r>
              <a:rPr lang="en-US" dirty="0"/>
              <a:t>Tarantool</a:t>
            </a:r>
            <a:endParaRPr lang="ru-RU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66C2259-2B37-5DFA-7949-CB7F8C8E0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83339" y="262525"/>
            <a:ext cx="825570" cy="130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2441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0277D-4CCA-554F-8791-621FA8C89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&amp; how to?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AF04E-FE57-334B-8574-612C19BC1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Complex processing scenarios and chains</a:t>
            </a:r>
          </a:p>
          <a:p>
            <a:r>
              <a:rPr lang="en-US" dirty="0"/>
              <a:t>Delayed processing, rescheduling</a:t>
            </a:r>
          </a:p>
          <a:p>
            <a:r>
              <a:rPr lang="en-US" dirty="0"/>
              <a:t>Arbitrary topologies</a:t>
            </a:r>
          </a:p>
          <a:p>
            <a:r>
              <a:rPr lang="en-US" dirty="0"/>
              <a:t>Dependent events</a:t>
            </a:r>
            <a:endParaRPr lang="ru-R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90756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0277D-4CCA-554F-8791-621FA8C89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&amp; how to?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AF04E-FE57-334B-8574-612C19BC1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Complex processing scenarios and chains</a:t>
            </a:r>
          </a:p>
          <a:p>
            <a:r>
              <a:rPr lang="en-US" dirty="0"/>
              <a:t>Delayed processing, rescheduling</a:t>
            </a:r>
          </a:p>
          <a:p>
            <a:r>
              <a:rPr lang="en-US" dirty="0"/>
              <a:t>Arbitrary topologies</a:t>
            </a:r>
          </a:p>
          <a:p>
            <a:r>
              <a:rPr lang="en-US" dirty="0"/>
              <a:t>Dependent events</a:t>
            </a:r>
            <a:endParaRPr lang="ru-RU" dirty="0"/>
          </a:p>
          <a:p>
            <a:endParaRPr lang="en-US" dirty="0"/>
          </a:p>
          <a:p>
            <a:r>
              <a:rPr lang="en-US" dirty="0"/>
              <a:t>RabbitMQ</a:t>
            </a:r>
          </a:p>
          <a:p>
            <a:r>
              <a:rPr lang="en-US" dirty="0"/>
              <a:t>Tarantool</a:t>
            </a:r>
            <a:endParaRPr lang="ru-RU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302D256-1C3B-D7E1-E775-B861ECEEB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50045" y="385349"/>
            <a:ext cx="1058864" cy="105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1960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1346F-8DD9-67F9-AE71-EE5A426C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What’s next? Apache Kafka!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336D0-0FBE-F757-5502-540D73C0F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RU" dirty="0"/>
              <a:t>Architecture of Kafka and why it’s so popular</a:t>
            </a:r>
          </a:p>
          <a:p>
            <a:r>
              <a:rPr lang="en-RU" dirty="0"/>
              <a:t>The principles behind and main properties</a:t>
            </a:r>
          </a:p>
          <a:p>
            <a:r>
              <a:rPr lang="en-RU" dirty="0"/>
              <a:t>Stream processing and EventSourcing with Kafka Streams</a:t>
            </a:r>
          </a:p>
          <a:p>
            <a:r>
              <a:rPr lang="en-RU" dirty="0"/>
              <a:t>Deployment topologies, Mirroring</a:t>
            </a:r>
          </a:p>
          <a:p>
            <a:r>
              <a:rPr lang="en-RU" dirty="0"/>
              <a:t>Cluster parameters tuning</a:t>
            </a:r>
          </a:p>
          <a:p>
            <a:r>
              <a:rPr lang="en-RU" dirty="0"/>
              <a:t>Working with Kafka from Python and Go</a:t>
            </a:r>
          </a:p>
        </p:txBody>
      </p:sp>
    </p:spTree>
    <p:extLst>
      <p:ext uri="{BB962C8B-B14F-4D97-AF65-F5344CB8AC3E}">
        <p14:creationId xmlns:p14="http://schemas.microsoft.com/office/powerpoint/2010/main" val="181698702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B004E-5CAC-B08A-549E-135B355A9B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RU" dirty="0"/>
              <a:t>To be continued…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7A82F3-2998-F67C-70F3-CA55F4A456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060823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79120-4EEB-8D45-9CDA-017F2FEEE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90" y="252000"/>
            <a:ext cx="11608909" cy="1325563"/>
          </a:xfrm>
        </p:spPr>
        <p:txBody>
          <a:bodyPr/>
          <a:lstStyle/>
          <a:p>
            <a:r>
              <a:rPr lang="en-US" dirty="0"/>
              <a:t>What are queues used for?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33F91-2F9C-E24F-8000-AB88FD732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891" y="1825624"/>
            <a:ext cx="11028218" cy="45213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Tasks distribution</a:t>
            </a:r>
            <a:endParaRPr lang="ru-RU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Scheduling of execution</a:t>
            </a:r>
            <a:endParaRPr lang="ru-RU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Fair resource allocation</a:t>
            </a:r>
          </a:p>
          <a:p>
            <a:r>
              <a:rPr lang="en-US" dirty="0">
                <a:solidFill>
                  <a:schemeClr val="bg2"/>
                </a:solidFill>
              </a:rPr>
              <a:t>Messages replication</a:t>
            </a:r>
          </a:p>
          <a:p>
            <a:r>
              <a:rPr lang="en-US" dirty="0"/>
              <a:t>Fault tolerance, durability,</a:t>
            </a:r>
            <a:r>
              <a:rPr lang="ru-RU" dirty="0"/>
              <a:t> </a:t>
            </a:r>
            <a:r>
              <a:rPr lang="en-US" dirty="0"/>
              <a:t>delivery guarantee </a:t>
            </a:r>
          </a:p>
        </p:txBody>
      </p:sp>
    </p:spTree>
    <p:extLst>
      <p:ext uri="{BB962C8B-B14F-4D97-AF65-F5344CB8AC3E}">
        <p14:creationId xmlns:p14="http://schemas.microsoft.com/office/powerpoint/2010/main" val="214648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79120-4EEB-8D45-9CDA-017F2FEEE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90" y="252000"/>
            <a:ext cx="11608909" cy="1325563"/>
          </a:xfrm>
        </p:spPr>
        <p:txBody>
          <a:bodyPr/>
          <a:lstStyle/>
          <a:p>
            <a:r>
              <a:rPr lang="en-US" dirty="0"/>
              <a:t>What are queues used for?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33F91-2F9C-E24F-8000-AB88FD732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891" y="1825624"/>
            <a:ext cx="11028218" cy="45213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Tasks distribution</a:t>
            </a:r>
            <a:endParaRPr lang="ru-RU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Scheduling of execution</a:t>
            </a:r>
            <a:endParaRPr lang="ru-RU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Fair resource allocation</a:t>
            </a:r>
          </a:p>
          <a:p>
            <a:r>
              <a:rPr lang="en-US" dirty="0">
                <a:solidFill>
                  <a:schemeClr val="bg2"/>
                </a:solidFill>
              </a:rPr>
              <a:t>Messages replication</a:t>
            </a:r>
          </a:p>
          <a:p>
            <a:r>
              <a:rPr lang="en-US" dirty="0">
                <a:solidFill>
                  <a:schemeClr val="bg2"/>
                </a:solidFill>
              </a:rPr>
              <a:t>Fault tolerance, durability,</a:t>
            </a:r>
            <a:r>
              <a:rPr lang="ru-RU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bg2"/>
                </a:solidFill>
              </a:rPr>
              <a:t>delivery guarantee </a:t>
            </a:r>
          </a:p>
          <a:p>
            <a:r>
              <a:rPr lang="en-US" dirty="0"/>
              <a:t>Microservices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049944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79120-4EEB-8D45-9CDA-017F2FEEE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90" y="252000"/>
            <a:ext cx="11608909" cy="1325563"/>
          </a:xfrm>
        </p:spPr>
        <p:txBody>
          <a:bodyPr/>
          <a:lstStyle/>
          <a:p>
            <a:r>
              <a:rPr lang="en-US" dirty="0"/>
              <a:t>What are queues used for?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33F91-2F9C-E24F-8000-AB88FD732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891" y="1825624"/>
            <a:ext cx="11028218" cy="45213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Tasks distribution</a:t>
            </a:r>
            <a:endParaRPr lang="ru-RU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Scheduling of execution</a:t>
            </a:r>
            <a:endParaRPr lang="ru-RU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Fair resource allocation</a:t>
            </a:r>
          </a:p>
          <a:p>
            <a:r>
              <a:rPr lang="en-US" dirty="0">
                <a:solidFill>
                  <a:schemeClr val="bg2"/>
                </a:solidFill>
              </a:rPr>
              <a:t>Messages replication</a:t>
            </a:r>
          </a:p>
          <a:p>
            <a:r>
              <a:rPr lang="en-US" dirty="0">
                <a:solidFill>
                  <a:schemeClr val="bg2"/>
                </a:solidFill>
              </a:rPr>
              <a:t>Fault tolerance, durability,</a:t>
            </a:r>
            <a:r>
              <a:rPr lang="ru-RU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bg2"/>
                </a:solidFill>
              </a:rPr>
              <a:t>delivery guarantee </a:t>
            </a:r>
          </a:p>
          <a:p>
            <a:r>
              <a:rPr lang="en-US" dirty="0">
                <a:solidFill>
                  <a:schemeClr val="bg2"/>
                </a:solidFill>
              </a:rPr>
              <a:t>Microservices communication</a:t>
            </a:r>
          </a:p>
          <a:p>
            <a:r>
              <a:rPr lang="en-US" dirty="0"/>
              <a:t>Event-driven architecture (Event Sourcing)</a:t>
            </a:r>
          </a:p>
          <a:p>
            <a:r>
              <a:rPr lang="en-US" dirty="0"/>
              <a:t>Streaming architecture</a:t>
            </a:r>
          </a:p>
        </p:txBody>
      </p:sp>
    </p:spTree>
    <p:extLst>
      <p:ext uri="{BB962C8B-B14F-4D97-AF65-F5344CB8AC3E}">
        <p14:creationId xmlns:p14="http://schemas.microsoft.com/office/powerpoint/2010/main" val="3344634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AA63B-268D-D748-B0F3-D4E8814C7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queues used?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71869-BF8C-AA41-B13E-32C48A26A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Hardware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B318A-6F5D-8046-9E32-915447AFF6BC}"/>
              </a:ext>
            </a:extLst>
          </p:cNvPr>
          <p:cNvSpPr txBox="1"/>
          <p:nvPr/>
        </p:nvSpPr>
        <p:spPr>
          <a:xfrm>
            <a:off x="7200000" y="1825625"/>
            <a:ext cx="34115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T Travels Regular" panose="02000503030000020004" pitchFamily="2" charset="77"/>
              </a:rPr>
              <a:t>IRQ</a:t>
            </a:r>
          </a:p>
          <a:p>
            <a:r>
              <a:rPr lang="en-US" sz="2800" dirty="0">
                <a:latin typeface="TT Travels Regular" panose="02000503030000020004" pitchFamily="2" charset="77"/>
              </a:rPr>
              <a:t>NCQ</a:t>
            </a:r>
          </a:p>
          <a:p>
            <a:r>
              <a:rPr lang="en-US" sz="2800" dirty="0">
                <a:latin typeface="TT Travels Regular" panose="02000503030000020004" pitchFamily="2" charset="77"/>
              </a:rPr>
              <a:t>Hardware Buffers</a:t>
            </a:r>
            <a:endParaRPr lang="ru-RU" sz="2800" dirty="0">
              <a:latin typeface="TT Travels Regular" panose="02000503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81561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AA63B-268D-D748-B0F3-D4E8814C7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queues are used?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71869-BF8C-AA41-B13E-32C48A26A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Hardware</a:t>
            </a:r>
            <a:endParaRPr lang="en-US" i="1" dirty="0">
              <a:solidFill>
                <a:schemeClr val="bg2"/>
              </a:solidFill>
            </a:endParaRPr>
          </a:p>
          <a:p>
            <a:r>
              <a:rPr lang="en-US" dirty="0"/>
              <a:t>OS Kernel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6F5015-19A6-EF4E-B834-B2A32321B68B}"/>
              </a:ext>
            </a:extLst>
          </p:cNvPr>
          <p:cNvSpPr txBox="1"/>
          <p:nvPr/>
        </p:nvSpPr>
        <p:spPr>
          <a:xfrm>
            <a:off x="7200000" y="2282824"/>
            <a:ext cx="28777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TT Travels Regular" panose="02000503030000020004" pitchFamily="2" charset="77"/>
              </a:rPr>
              <a:t>epoll</a:t>
            </a:r>
            <a:r>
              <a:rPr lang="en-US" sz="2800" dirty="0">
                <a:latin typeface="TT Travels Regular" panose="02000503030000020004" pitchFamily="2" charset="77"/>
              </a:rPr>
              <a:t> / </a:t>
            </a:r>
            <a:r>
              <a:rPr lang="en-US" sz="2800" dirty="0" err="1">
                <a:latin typeface="TT Travels Regular" panose="02000503030000020004" pitchFamily="2" charset="77"/>
              </a:rPr>
              <a:t>kqueue</a:t>
            </a:r>
            <a:endParaRPr lang="en-US" sz="2800" dirty="0">
              <a:latin typeface="TT Travels Regular" panose="02000503030000020004" pitchFamily="2" charset="77"/>
            </a:endParaRPr>
          </a:p>
          <a:p>
            <a:r>
              <a:rPr lang="en-US" sz="2800" dirty="0">
                <a:latin typeface="TT Travels Regular" panose="02000503030000020004" pitchFamily="2" charset="77"/>
              </a:rPr>
              <a:t>networking</a:t>
            </a:r>
          </a:p>
          <a:p>
            <a:r>
              <a:rPr lang="en-US" sz="2800" dirty="0">
                <a:latin typeface="TT Travels Regular" panose="02000503030000020004" pitchFamily="2" charset="77"/>
              </a:rPr>
              <a:t>signal handling</a:t>
            </a:r>
          </a:p>
        </p:txBody>
      </p:sp>
    </p:spTree>
    <p:extLst>
      <p:ext uri="{BB962C8B-B14F-4D97-AF65-F5344CB8AC3E}">
        <p14:creationId xmlns:p14="http://schemas.microsoft.com/office/powerpoint/2010/main" val="3369900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AA63B-268D-D748-B0F3-D4E8814C7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queues are used?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71869-BF8C-AA41-B13E-32C48A26A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Hardware</a:t>
            </a:r>
            <a:endParaRPr lang="en-US" i="1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OS Kernel</a:t>
            </a:r>
            <a:endParaRPr lang="ru-RU" dirty="0">
              <a:solidFill>
                <a:schemeClr val="bg2"/>
              </a:solidFill>
            </a:endParaRPr>
          </a:p>
          <a:p>
            <a:r>
              <a:rPr lang="en-US" dirty="0"/>
              <a:t>Applications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48A432-BF5A-5846-B329-530C3F3CAE0E}"/>
              </a:ext>
            </a:extLst>
          </p:cNvPr>
          <p:cNvSpPr txBox="1"/>
          <p:nvPr/>
        </p:nvSpPr>
        <p:spPr>
          <a:xfrm>
            <a:off x="7200000" y="2840037"/>
            <a:ext cx="26052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T Travels Regular" panose="02000503030000020004" pitchFamily="2" charset="77"/>
              </a:rPr>
              <a:t>Cross thread</a:t>
            </a:r>
          </a:p>
          <a:p>
            <a:r>
              <a:rPr lang="en-US" sz="2800" dirty="0">
                <a:latin typeface="TT Travels Regular" panose="02000503030000020004" pitchFamily="2" charset="77"/>
              </a:rPr>
              <a:t>IPC</a:t>
            </a:r>
          </a:p>
        </p:txBody>
      </p:sp>
    </p:spTree>
    <p:extLst>
      <p:ext uri="{BB962C8B-B14F-4D97-AF65-F5344CB8AC3E}">
        <p14:creationId xmlns:p14="http://schemas.microsoft.com/office/powerpoint/2010/main" val="3110567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530F5-B136-5E42-9A4D-845DF4217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DDC00-280A-9E4E-A1DD-6612A365E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Solution Architect in </a:t>
            </a:r>
            <a:r>
              <a:rPr lang="en-US" dirty="0" err="1"/>
              <a:t>Exness</a:t>
            </a:r>
            <a:endParaRPr lang="ru-RU" dirty="0"/>
          </a:p>
          <a:p>
            <a:r>
              <a:rPr lang="en-US" dirty="0"/>
              <a:t>Ex VK Cloud Storage Architect</a:t>
            </a:r>
          </a:p>
          <a:p>
            <a:r>
              <a:rPr lang="en-US" dirty="0"/>
              <a:t>Ex Tarantool Architect &amp; PM &amp; Evangelist</a:t>
            </a:r>
            <a:endParaRPr lang="ru-RU" dirty="0"/>
          </a:p>
          <a:p>
            <a:r>
              <a:rPr lang="en-US" dirty="0"/>
              <a:t>I use queues since 2008</a:t>
            </a:r>
          </a:p>
          <a:p>
            <a:r>
              <a:rPr lang="en-US" dirty="0"/>
              <a:t>I like to create queues (esp. with Tarantool)</a:t>
            </a:r>
          </a:p>
          <a:p>
            <a:r>
              <a:rPr lang="en-US" dirty="0"/>
              <a:t>I like to talk about queues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08610F3-C38D-D544-ADC4-342820146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86343" y="1825625"/>
            <a:ext cx="2114385" cy="435002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6C179B9-FC14-90B2-90B6-44F9103733A5}"/>
              </a:ext>
            </a:extLst>
          </p:cNvPr>
          <p:cNvGrpSpPr/>
          <p:nvPr/>
        </p:nvGrpSpPr>
        <p:grpSpPr>
          <a:xfrm>
            <a:off x="838200" y="5419348"/>
            <a:ext cx="2559722" cy="892552"/>
            <a:chOff x="801722" y="4974973"/>
            <a:chExt cx="2559722" cy="89255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D3DDFB-3D26-FABC-7F36-80E03D999835}"/>
                </a:ext>
              </a:extLst>
            </p:cNvPr>
            <p:cNvSpPr txBox="1"/>
            <p:nvPr/>
          </p:nvSpPr>
          <p:spPr>
            <a:xfrm>
              <a:off x="801722" y="4974973"/>
              <a:ext cx="2559722" cy="89255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sz="2800" dirty="0">
                  <a:latin typeface="+mj-lt"/>
                </a:rPr>
                <a:t>Mons Anderson</a:t>
              </a:r>
            </a:p>
            <a:p>
              <a:r>
                <a:rPr lang="en-US" sz="2400" dirty="0">
                  <a:latin typeface="+mj-lt"/>
                </a:rPr>
                <a:t>      </a:t>
              </a:r>
              <a:r>
                <a:rPr lang="en-US" sz="2400" dirty="0" err="1">
                  <a:latin typeface="+mj-lt"/>
                </a:rPr>
                <a:t>inthrax</a:t>
              </a:r>
              <a:endParaRPr lang="en-US" sz="2400" dirty="0">
                <a:latin typeface="+mj-lt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E6A945B-FE55-3B84-F33E-202943968653}"/>
                </a:ext>
              </a:extLst>
            </p:cNvPr>
            <p:cNvGrpSpPr/>
            <p:nvPr/>
          </p:nvGrpSpPr>
          <p:grpSpPr>
            <a:xfrm>
              <a:off x="896192" y="5490033"/>
              <a:ext cx="315057" cy="315000"/>
              <a:chOff x="5480720" y="5565373"/>
              <a:chExt cx="630113" cy="364065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072AFA98-EE02-02FA-6A3B-ACD1F5A8FB64}"/>
                  </a:ext>
                </a:extLst>
              </p:cNvPr>
              <p:cNvSpPr/>
              <p:nvPr/>
            </p:nvSpPr>
            <p:spPr>
              <a:xfrm>
                <a:off x="5480720" y="5565373"/>
                <a:ext cx="630113" cy="364065"/>
              </a:xfrm>
              <a:custGeom>
                <a:avLst/>
                <a:gdLst>
                  <a:gd name="connsiteX0" fmla="*/ 630199 w 630113"/>
                  <a:gd name="connsiteY0" fmla="*/ 182118 h 364065"/>
                  <a:gd name="connsiteX1" fmla="*/ 315142 w 630113"/>
                  <a:gd name="connsiteY1" fmla="*/ 364151 h 364065"/>
                  <a:gd name="connsiteX2" fmla="*/ 85 w 630113"/>
                  <a:gd name="connsiteY2" fmla="*/ 182118 h 364065"/>
                  <a:gd name="connsiteX3" fmla="*/ 315142 w 630113"/>
                  <a:gd name="connsiteY3" fmla="*/ 85 h 364065"/>
                  <a:gd name="connsiteX4" fmla="*/ 630199 w 630113"/>
                  <a:gd name="connsiteY4" fmla="*/ 182118 h 364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0113" h="364065">
                    <a:moveTo>
                      <a:pt x="630199" y="182118"/>
                    </a:moveTo>
                    <a:cubicBezTo>
                      <a:pt x="630199" y="282652"/>
                      <a:pt x="489143" y="364151"/>
                      <a:pt x="315142" y="364151"/>
                    </a:cubicBezTo>
                    <a:cubicBezTo>
                      <a:pt x="141141" y="364151"/>
                      <a:pt x="85" y="282652"/>
                      <a:pt x="85" y="182118"/>
                    </a:cubicBezTo>
                    <a:cubicBezTo>
                      <a:pt x="85" y="81584"/>
                      <a:pt x="141141" y="85"/>
                      <a:pt x="315142" y="85"/>
                    </a:cubicBezTo>
                    <a:cubicBezTo>
                      <a:pt x="489143" y="85"/>
                      <a:pt x="630199" y="81584"/>
                      <a:pt x="630199" y="182118"/>
                    </a:cubicBezTo>
                    <a:close/>
                  </a:path>
                </a:pathLst>
              </a:custGeom>
              <a:gradFill>
                <a:gsLst>
                  <a:gs pos="0">
                    <a:srgbClr val="37AEE2"/>
                  </a:gs>
                  <a:gs pos="50000">
                    <a:srgbClr val="2AA2D5"/>
                  </a:gs>
                  <a:gs pos="100000">
                    <a:srgbClr val="1E96C8"/>
                  </a:gs>
                </a:gsLst>
                <a:lin ang="6791998" scaled="1"/>
              </a:gradFill>
              <a:ln w="9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RU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2B3C7645-6630-3A3E-2531-3D8F771953C4}"/>
                  </a:ext>
                </a:extLst>
              </p:cNvPr>
              <p:cNvSpPr/>
              <p:nvPr/>
            </p:nvSpPr>
            <p:spPr>
              <a:xfrm>
                <a:off x="5590006" y="5671720"/>
                <a:ext cx="356175" cy="170159"/>
              </a:xfrm>
              <a:custGeom>
                <a:avLst/>
                <a:gdLst>
                  <a:gd name="connsiteX0" fmla="*/ 21914 w 356176"/>
                  <a:gd name="connsiteY0" fmla="*/ 74195 h 170159"/>
                  <a:gd name="connsiteX1" fmla="*/ 234077 w 356176"/>
                  <a:gd name="connsiteY1" fmla="*/ 23689 h 170159"/>
                  <a:gd name="connsiteX2" fmla="*/ 326044 w 356176"/>
                  <a:gd name="connsiteY2" fmla="*/ 1592 h 170159"/>
                  <a:gd name="connsiteX3" fmla="*/ 356093 w 356176"/>
                  <a:gd name="connsiteY3" fmla="*/ 12114 h 170159"/>
                  <a:gd name="connsiteX4" fmla="*/ 340613 w 356176"/>
                  <a:gd name="connsiteY4" fmla="*/ 73143 h 170159"/>
                  <a:gd name="connsiteX5" fmla="*/ 317849 w 356176"/>
                  <a:gd name="connsiteY5" fmla="*/ 155741 h 170159"/>
                  <a:gd name="connsiteX6" fmla="*/ 300548 w 356176"/>
                  <a:gd name="connsiteY6" fmla="*/ 169946 h 170159"/>
                  <a:gd name="connsiteX7" fmla="*/ 255020 w 356176"/>
                  <a:gd name="connsiteY7" fmla="*/ 160476 h 170159"/>
                  <a:gd name="connsiteX8" fmla="*/ 163052 w 356176"/>
                  <a:gd name="connsiteY8" fmla="*/ 123649 h 170159"/>
                  <a:gd name="connsiteX9" fmla="*/ 163963 w 356176"/>
                  <a:gd name="connsiteY9" fmla="*/ 106813 h 170159"/>
                  <a:gd name="connsiteX10" fmla="*/ 259573 w 356176"/>
                  <a:gd name="connsiteY10" fmla="*/ 54203 h 170159"/>
                  <a:gd name="connsiteX11" fmla="*/ 235898 w 356176"/>
                  <a:gd name="connsiteY11" fmla="*/ 51046 h 170159"/>
                  <a:gd name="connsiteX12" fmla="*/ 107508 w 356176"/>
                  <a:gd name="connsiteY12" fmla="*/ 101026 h 170159"/>
                  <a:gd name="connsiteX13" fmla="*/ 65622 w 356176"/>
                  <a:gd name="connsiteY13" fmla="*/ 101552 h 170159"/>
                  <a:gd name="connsiteX14" fmla="*/ 6435 w 356176"/>
                  <a:gd name="connsiteY14" fmla="*/ 90504 h 170159"/>
                  <a:gd name="connsiteX15" fmla="*/ 21914 w 356176"/>
                  <a:gd name="connsiteY15" fmla="*/ 74195 h 170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56176" h="170159">
                    <a:moveTo>
                      <a:pt x="21914" y="74195"/>
                    </a:moveTo>
                    <a:lnTo>
                      <a:pt x="234077" y="23689"/>
                    </a:lnTo>
                    <a:cubicBezTo>
                      <a:pt x="255020" y="18427"/>
                      <a:pt x="326044" y="1592"/>
                      <a:pt x="326044" y="1592"/>
                    </a:cubicBezTo>
                    <a:cubicBezTo>
                      <a:pt x="326044" y="1592"/>
                      <a:pt x="358825" y="-5773"/>
                      <a:pt x="356093" y="12114"/>
                    </a:cubicBezTo>
                    <a:cubicBezTo>
                      <a:pt x="355183" y="19480"/>
                      <a:pt x="347898" y="45259"/>
                      <a:pt x="340613" y="73143"/>
                    </a:cubicBezTo>
                    <a:lnTo>
                      <a:pt x="317849" y="155741"/>
                    </a:lnTo>
                    <a:cubicBezTo>
                      <a:pt x="317849" y="155741"/>
                      <a:pt x="316028" y="167842"/>
                      <a:pt x="300548" y="169946"/>
                    </a:cubicBezTo>
                    <a:cubicBezTo>
                      <a:pt x="285069" y="172051"/>
                      <a:pt x="259573" y="162581"/>
                      <a:pt x="255020" y="160476"/>
                    </a:cubicBezTo>
                    <a:cubicBezTo>
                      <a:pt x="251378" y="158898"/>
                      <a:pt x="186727" y="135223"/>
                      <a:pt x="163052" y="123649"/>
                    </a:cubicBezTo>
                    <a:cubicBezTo>
                      <a:pt x="156678" y="120492"/>
                      <a:pt x="149394" y="114179"/>
                      <a:pt x="163963" y="106813"/>
                    </a:cubicBezTo>
                    <a:cubicBezTo>
                      <a:pt x="196743" y="89452"/>
                      <a:pt x="235898" y="67881"/>
                      <a:pt x="259573" y="54203"/>
                    </a:cubicBezTo>
                    <a:cubicBezTo>
                      <a:pt x="270500" y="47889"/>
                      <a:pt x="281426" y="33158"/>
                      <a:pt x="235898" y="51046"/>
                    </a:cubicBezTo>
                    <a:lnTo>
                      <a:pt x="107508" y="101026"/>
                    </a:lnTo>
                    <a:cubicBezTo>
                      <a:pt x="107508" y="101026"/>
                      <a:pt x="92939" y="106287"/>
                      <a:pt x="65622" y="101552"/>
                    </a:cubicBezTo>
                    <a:cubicBezTo>
                      <a:pt x="38304" y="96817"/>
                      <a:pt x="6435" y="90504"/>
                      <a:pt x="6435" y="90504"/>
                    </a:cubicBezTo>
                    <a:cubicBezTo>
                      <a:pt x="6435" y="90504"/>
                      <a:pt x="-15419" y="82612"/>
                      <a:pt x="21914" y="7419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R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4690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AA63B-268D-D748-B0F3-D4E8814C7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queues are used?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71869-BF8C-AA41-B13E-32C48A26A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Hardware</a:t>
            </a:r>
            <a:endParaRPr lang="en-US" i="1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OS Kernel</a:t>
            </a:r>
            <a:endParaRPr lang="ru-RU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Applications</a:t>
            </a:r>
            <a:endParaRPr lang="ru-RU" dirty="0">
              <a:solidFill>
                <a:schemeClr val="bg2"/>
              </a:solidFill>
            </a:endParaRPr>
          </a:p>
          <a:p>
            <a:r>
              <a:rPr lang="en-US" dirty="0"/>
              <a:t>Network interactions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8949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AA63B-268D-D748-B0F3-D4E8814C7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queues are used?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71869-BF8C-AA41-B13E-32C48A26A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Hardware</a:t>
            </a:r>
            <a:endParaRPr lang="en-US" i="1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OS Kernel</a:t>
            </a:r>
            <a:endParaRPr lang="ru-RU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Applications</a:t>
            </a:r>
            <a:endParaRPr lang="ru-RU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Network interactions</a:t>
            </a:r>
            <a:endParaRPr lang="ru-RU" dirty="0">
              <a:solidFill>
                <a:schemeClr val="bg2"/>
              </a:solidFill>
            </a:endParaRPr>
          </a:p>
          <a:p>
            <a:r>
              <a:rPr lang="en-US" dirty="0"/>
              <a:t>Distributed systems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3109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AA63B-268D-D748-B0F3-D4E8814C7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queues are used?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71869-BF8C-AA41-B13E-32C48A26A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Hardware</a:t>
            </a:r>
            <a:endParaRPr lang="en-US" i="1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OS Kernel</a:t>
            </a:r>
            <a:endParaRPr lang="ru-RU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Applications</a:t>
            </a:r>
            <a:endParaRPr lang="ru-RU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Network interactions</a:t>
            </a:r>
            <a:endParaRPr lang="ru-RU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Distributed systems</a:t>
            </a:r>
          </a:p>
          <a:p>
            <a:r>
              <a:rPr lang="en-US" dirty="0"/>
              <a:t>Connection of businesses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590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AA63B-268D-D748-B0F3-D4E8814C7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queues are used?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71869-BF8C-AA41-B13E-32C48A26A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Hardware</a:t>
            </a:r>
            <a:endParaRPr lang="en-US" i="1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OS Kernel</a:t>
            </a:r>
            <a:endParaRPr lang="ru-RU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Applications</a:t>
            </a:r>
            <a:endParaRPr lang="ru-RU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Network interactions</a:t>
            </a:r>
            <a:endParaRPr lang="ru-RU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Distributed systems</a:t>
            </a:r>
          </a:p>
          <a:p>
            <a:r>
              <a:rPr lang="en-US" dirty="0">
                <a:solidFill>
                  <a:schemeClr val="bg2"/>
                </a:solidFill>
              </a:rPr>
              <a:t>Connection of businesses</a:t>
            </a:r>
          </a:p>
          <a:p>
            <a:endParaRPr lang="ru-RU" dirty="0"/>
          </a:p>
          <a:p>
            <a:r>
              <a:rPr lang="en-US" dirty="0"/>
              <a:t>In fact — everywhere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2583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AA63B-268D-D748-B0F3-D4E8814C7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queues are used?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71869-BF8C-AA41-B13E-32C48A26A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bg2"/>
                </a:solidFill>
              </a:rPr>
              <a:t>Hardware</a:t>
            </a:r>
            <a:endParaRPr lang="en-US" i="1">
              <a:solidFill>
                <a:schemeClr val="bg2"/>
              </a:solidFill>
            </a:endParaRPr>
          </a:p>
          <a:p>
            <a:r>
              <a:rPr lang="en-US">
                <a:solidFill>
                  <a:schemeClr val="bg2"/>
                </a:solidFill>
              </a:rPr>
              <a:t>OS Kernel</a:t>
            </a:r>
            <a:endParaRPr lang="ru-RU">
              <a:solidFill>
                <a:schemeClr val="bg2"/>
              </a:solidFill>
            </a:endParaRPr>
          </a:p>
          <a:p>
            <a:r>
              <a:rPr lang="en-US">
                <a:solidFill>
                  <a:schemeClr val="bg2"/>
                </a:solidFill>
              </a:rPr>
              <a:t>Applications</a:t>
            </a:r>
            <a:endParaRPr lang="ru-RU">
              <a:solidFill>
                <a:schemeClr val="bg2"/>
              </a:solidFill>
            </a:endParaRPr>
          </a:p>
          <a:p>
            <a:r>
              <a:rPr lang="en-US">
                <a:solidFill>
                  <a:schemeClr val="bg2"/>
                </a:solidFill>
              </a:rPr>
              <a:t>Network interactions</a:t>
            </a:r>
            <a:endParaRPr lang="ru-RU">
              <a:solidFill>
                <a:schemeClr val="bg2"/>
              </a:solidFill>
            </a:endParaRPr>
          </a:p>
          <a:p>
            <a:r>
              <a:rPr lang="en-US">
                <a:solidFill>
                  <a:schemeClr val="bg2"/>
                </a:solidFill>
              </a:rPr>
              <a:t>Distributed systems</a:t>
            </a:r>
          </a:p>
          <a:p>
            <a:r>
              <a:rPr lang="en-US">
                <a:solidFill>
                  <a:schemeClr val="bg2"/>
                </a:solidFill>
              </a:rPr>
              <a:t>Connection of businesses</a:t>
            </a:r>
          </a:p>
          <a:p>
            <a:endParaRPr lang="ru-RU"/>
          </a:p>
          <a:p>
            <a:r>
              <a:rPr lang="en-US"/>
              <a:t>In fact — everywhere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AD4C49-5FD9-5F47-8A21-8CD4DC5642AF}"/>
              </a:ext>
            </a:extLst>
          </p:cNvPr>
          <p:cNvSpPr txBox="1"/>
          <p:nvPr/>
        </p:nvSpPr>
        <p:spPr>
          <a:xfrm>
            <a:off x="7244064" y="5776720"/>
            <a:ext cx="3602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Queues are the glue</a:t>
            </a:r>
            <a:endParaRPr lang="ru-RU" sz="3200" b="1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101B7FF-56AE-B64E-BDB7-B80767B87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4015" y="1825625"/>
            <a:ext cx="3982558" cy="333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47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64987-4864-E248-9EBA-1BB461196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queue?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38D6D-BC81-F14B-B003-842473E72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media for communication using messages</a:t>
            </a:r>
          </a:p>
        </p:txBody>
      </p:sp>
    </p:spTree>
    <p:extLst>
      <p:ext uri="{BB962C8B-B14F-4D97-AF65-F5344CB8AC3E}">
        <p14:creationId xmlns:p14="http://schemas.microsoft.com/office/powerpoint/2010/main" val="4184238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64987-4864-E248-9EBA-1BB461196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queue?</a:t>
            </a:r>
            <a:endParaRPr lang="ru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EEF12C-EC81-FD4E-B989-99B5CFDBB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83279" y="2448235"/>
            <a:ext cx="9189496" cy="2906316"/>
          </a:xfrm>
        </p:spPr>
      </p:pic>
    </p:spTree>
    <p:extLst>
      <p:ext uri="{BB962C8B-B14F-4D97-AF65-F5344CB8AC3E}">
        <p14:creationId xmlns:p14="http://schemas.microsoft.com/office/powerpoint/2010/main" val="1977220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64987-4864-E248-9EBA-1BB461196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queue?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38D6D-BC81-F14B-B003-842473E72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 media for communication using messages</a:t>
            </a:r>
            <a:endParaRPr lang="ru-RU" dirty="0">
              <a:solidFill>
                <a:schemeClr val="bg2"/>
              </a:solidFill>
            </a:endParaRPr>
          </a:p>
          <a:p>
            <a:r>
              <a:rPr lang="en-US" dirty="0"/>
              <a:t>One-to-one approach</a:t>
            </a:r>
            <a:r>
              <a:rPr lang="ru-RU" dirty="0"/>
              <a:t> </a:t>
            </a:r>
            <a:r>
              <a:rPr lang="en-US" dirty="0"/>
              <a:t>(Put/Take)</a:t>
            </a:r>
            <a:r>
              <a:rPr lang="ru-RU" dirty="0"/>
              <a:t>: 1</a:t>
            </a:r>
            <a:r>
              <a:rPr lang="en-US" dirty="0"/>
              <a:t> → 1</a:t>
            </a:r>
          </a:p>
        </p:txBody>
      </p:sp>
    </p:spTree>
    <p:extLst>
      <p:ext uri="{BB962C8B-B14F-4D97-AF65-F5344CB8AC3E}">
        <p14:creationId xmlns:p14="http://schemas.microsoft.com/office/powerpoint/2010/main" val="509868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64987-4864-E248-9EBA-1BB461196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Put/Take</a:t>
            </a:r>
            <a:endParaRPr lang="ru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EEF12C-EC81-FD4E-B989-99B5CFDBB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3279" y="1938859"/>
            <a:ext cx="9189496" cy="3925068"/>
          </a:xfrm>
        </p:spPr>
      </p:pic>
    </p:spTree>
    <p:extLst>
      <p:ext uri="{BB962C8B-B14F-4D97-AF65-F5344CB8AC3E}">
        <p14:creationId xmlns:p14="http://schemas.microsoft.com/office/powerpoint/2010/main" val="757954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64987-4864-E248-9EBA-1BB461196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queue?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38D6D-BC81-F14B-B003-842473E72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A media for communication using messages</a:t>
            </a:r>
            <a:endParaRPr lang="ru-RU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One-to-one approach</a:t>
            </a:r>
            <a:r>
              <a:rPr lang="ru-RU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bg2"/>
                </a:solidFill>
              </a:rPr>
              <a:t>(Put/Take)</a:t>
            </a:r>
            <a:r>
              <a:rPr lang="ru-RU" dirty="0">
                <a:solidFill>
                  <a:schemeClr val="bg2"/>
                </a:solidFill>
              </a:rPr>
              <a:t>: 1</a:t>
            </a:r>
            <a:r>
              <a:rPr lang="en-US" dirty="0">
                <a:solidFill>
                  <a:schemeClr val="bg2"/>
                </a:solidFill>
              </a:rPr>
              <a:t> → 1</a:t>
            </a:r>
          </a:p>
          <a:p>
            <a:r>
              <a:rPr lang="en-US" dirty="0"/>
              <a:t>One-to-many approach (Publish/Subscribe): </a:t>
            </a:r>
            <a:r>
              <a:rPr lang="ru-RU" dirty="0"/>
              <a:t>1</a:t>
            </a:r>
            <a:r>
              <a:rPr lang="en-US" dirty="0"/>
              <a:t> → *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7707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B551F-2D0B-FA8D-886F-2110EA136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Full plan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88936B-A91D-3E3E-EDFA-60D6E56E8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RU" dirty="0"/>
              <a:t>1 x Overall queues theory (today)</a:t>
            </a:r>
          </a:p>
          <a:p>
            <a:pPr marL="0" indent="0">
              <a:buNone/>
            </a:pPr>
            <a:r>
              <a:rPr lang="en-RU" dirty="0"/>
              <a:t>2 x Apache Kafka (theory &amp; practice)</a:t>
            </a:r>
          </a:p>
          <a:p>
            <a:pPr marL="0" indent="0">
              <a:buNone/>
            </a:pPr>
            <a:r>
              <a:rPr lang="en-GB" dirty="0"/>
              <a:t>2 x RabbitMQ </a:t>
            </a:r>
            <a:r>
              <a:rPr lang="en-RU" dirty="0"/>
              <a:t>(theory &amp; practice)</a:t>
            </a:r>
          </a:p>
          <a:p>
            <a:pPr marL="0" indent="0">
              <a:buNone/>
            </a:pPr>
            <a:r>
              <a:rPr lang="en-GB" dirty="0"/>
              <a:t>1 x </a:t>
            </a:r>
            <a:r>
              <a:rPr lang="en-US" dirty="0"/>
              <a:t>SQS: </a:t>
            </a:r>
            <a:r>
              <a:rPr lang="en-GB" dirty="0"/>
              <a:t>Simple Queue Service</a:t>
            </a:r>
            <a:r>
              <a:rPr lang="ru-RU" dirty="0"/>
              <a:t> (</a:t>
            </a:r>
            <a:r>
              <a:rPr lang="en-RU" dirty="0"/>
              <a:t>practice, a little theory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RU" dirty="0"/>
              <a:t>1 x Database </a:t>
            </a:r>
            <a:r>
              <a:rPr lang="en-RU" dirty="0">
                <a:sym typeface="Wingdings" pitchFamily="2" charset="2"/>
              </a:rPr>
              <a:t>&lt;-&gt; Queue, CDC (</a:t>
            </a:r>
            <a:r>
              <a:rPr lang="en-RU" dirty="0"/>
              <a:t>theory &amp; practice)</a:t>
            </a:r>
            <a:endParaRPr lang="en-RU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RU" dirty="0">
                <a:sym typeface="Wingdings" pitchFamily="2" charset="2"/>
              </a:rPr>
              <a:t>1 x Redis (overview &amp; practice)</a:t>
            </a:r>
          </a:p>
          <a:p>
            <a:pPr marL="0" indent="0">
              <a:buNone/>
            </a:pPr>
            <a:r>
              <a:rPr lang="en-RU" dirty="0">
                <a:sym typeface="Wingdings" pitchFamily="2" charset="2"/>
              </a:rPr>
              <a:t>1 x NATS (overview &amp; practice)</a:t>
            </a:r>
          </a:p>
          <a:p>
            <a:pPr marL="0" indent="0">
              <a:buNone/>
            </a:pPr>
            <a:r>
              <a:rPr lang="en-RU" dirty="0">
                <a:sym typeface="Wingdings" pitchFamily="2" charset="2"/>
              </a:rPr>
              <a:t>1 x Tarantool (overview &amp; practice)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0771085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64987-4864-E248-9EBA-1BB461196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Pub/Sub</a:t>
            </a:r>
            <a:endParaRPr lang="ru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EEF12C-EC81-FD4E-B989-99B5CFDBB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863362" y="1500188"/>
            <a:ext cx="8629330" cy="4802410"/>
          </a:xfrm>
        </p:spPr>
      </p:pic>
    </p:spTree>
    <p:extLst>
      <p:ext uri="{BB962C8B-B14F-4D97-AF65-F5344CB8AC3E}">
        <p14:creationId xmlns:p14="http://schemas.microsoft.com/office/powerpoint/2010/main" val="3784594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64987-4864-E248-9EBA-1BB461196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queue?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38D6D-BC81-F14B-B003-842473E72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A media for communication using messages</a:t>
            </a:r>
            <a:endParaRPr lang="ru-RU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One-to-one approach</a:t>
            </a:r>
            <a:r>
              <a:rPr lang="ru-RU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bg2"/>
                </a:solidFill>
              </a:rPr>
              <a:t>(Put/Take)</a:t>
            </a:r>
            <a:r>
              <a:rPr lang="ru-RU" dirty="0">
                <a:solidFill>
                  <a:schemeClr val="bg2"/>
                </a:solidFill>
              </a:rPr>
              <a:t>: 1</a:t>
            </a:r>
            <a:r>
              <a:rPr lang="en-US" dirty="0">
                <a:solidFill>
                  <a:schemeClr val="bg2"/>
                </a:solidFill>
              </a:rPr>
              <a:t> → 1</a:t>
            </a:r>
          </a:p>
          <a:p>
            <a:r>
              <a:rPr lang="en-US" dirty="0">
                <a:solidFill>
                  <a:schemeClr val="bg2"/>
                </a:solidFill>
              </a:rPr>
              <a:t>One-to-many approach (Publish/Subscribe): </a:t>
            </a:r>
            <a:r>
              <a:rPr lang="ru-RU" dirty="0">
                <a:solidFill>
                  <a:schemeClr val="bg2"/>
                </a:solidFill>
              </a:rPr>
              <a:t>1</a:t>
            </a:r>
            <a:r>
              <a:rPr lang="en-US" dirty="0">
                <a:solidFill>
                  <a:schemeClr val="bg2"/>
                </a:solidFill>
              </a:rPr>
              <a:t> → *</a:t>
            </a:r>
          </a:p>
          <a:p>
            <a:r>
              <a:rPr lang="en-US" dirty="0"/>
              <a:t>Synchronous flow (Request/Response): </a:t>
            </a:r>
            <a:r>
              <a:rPr lang="ru-RU" dirty="0"/>
              <a:t>1</a:t>
            </a:r>
            <a:r>
              <a:rPr lang="en-US" dirty="0"/>
              <a:t> ⇆ 1</a:t>
            </a:r>
          </a:p>
        </p:txBody>
      </p:sp>
    </p:spTree>
    <p:extLst>
      <p:ext uri="{BB962C8B-B14F-4D97-AF65-F5344CB8AC3E}">
        <p14:creationId xmlns:p14="http://schemas.microsoft.com/office/powerpoint/2010/main" val="3014303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64987-4864-E248-9EBA-1BB461196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queue?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38D6D-BC81-F14B-B003-842473E72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A media for communication using messages</a:t>
            </a:r>
            <a:endParaRPr lang="ru-RU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One-to-one approach</a:t>
            </a:r>
            <a:r>
              <a:rPr lang="ru-RU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bg2"/>
                </a:solidFill>
              </a:rPr>
              <a:t>(Put/Take)</a:t>
            </a:r>
            <a:r>
              <a:rPr lang="ru-RU" dirty="0">
                <a:solidFill>
                  <a:schemeClr val="bg2"/>
                </a:solidFill>
              </a:rPr>
              <a:t>: 1</a:t>
            </a:r>
            <a:r>
              <a:rPr lang="en-US" dirty="0">
                <a:solidFill>
                  <a:schemeClr val="bg2"/>
                </a:solidFill>
              </a:rPr>
              <a:t> → 1</a:t>
            </a:r>
          </a:p>
          <a:p>
            <a:r>
              <a:rPr lang="en-US" dirty="0">
                <a:solidFill>
                  <a:schemeClr val="bg2"/>
                </a:solidFill>
              </a:rPr>
              <a:t>One-to-many approach (Publish/Subscribe): </a:t>
            </a:r>
            <a:r>
              <a:rPr lang="ru-RU" dirty="0">
                <a:solidFill>
                  <a:schemeClr val="bg2"/>
                </a:solidFill>
              </a:rPr>
              <a:t>1</a:t>
            </a:r>
            <a:r>
              <a:rPr lang="en-US" dirty="0">
                <a:solidFill>
                  <a:schemeClr val="bg2"/>
                </a:solidFill>
              </a:rPr>
              <a:t> → *</a:t>
            </a:r>
            <a:endParaRPr lang="ru-RU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Synchronous flow (Request/Response): </a:t>
            </a:r>
            <a:r>
              <a:rPr lang="ru-RU" dirty="0">
                <a:solidFill>
                  <a:schemeClr val="bg2"/>
                </a:solidFill>
              </a:rPr>
              <a:t>1</a:t>
            </a:r>
            <a:r>
              <a:rPr lang="en-US" dirty="0">
                <a:solidFill>
                  <a:schemeClr val="bg2"/>
                </a:solidFill>
              </a:rPr>
              <a:t> ⇆ 1</a:t>
            </a:r>
          </a:p>
          <a:p>
            <a:r>
              <a:rPr lang="en-US" dirty="0"/>
              <a:t>Protocols</a:t>
            </a:r>
            <a:r>
              <a:rPr lang="ru-RU" dirty="0"/>
              <a:t>: </a:t>
            </a:r>
            <a:r>
              <a:rPr lang="en-US" dirty="0"/>
              <a:t>AMQP</a:t>
            </a:r>
            <a:r>
              <a:rPr lang="ru-RU" dirty="0"/>
              <a:t>, </a:t>
            </a:r>
            <a:r>
              <a:rPr lang="en-US" dirty="0"/>
              <a:t>MQTT, STOMP, NATS, </a:t>
            </a:r>
            <a:r>
              <a:rPr lang="en-US" dirty="0" err="1"/>
              <a:t>ZeroMQ</a:t>
            </a:r>
            <a:r>
              <a:rPr lang="en-US" dirty="0"/>
              <a:t>, …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50411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F6C76-3C14-C9C3-0D33-2D638D69B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options?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571495-AEB7-0177-8B9F-B4C384167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RU" dirty="0"/>
              <a:t>Major players</a:t>
            </a:r>
          </a:p>
        </p:txBody>
      </p:sp>
    </p:spTree>
    <p:extLst>
      <p:ext uri="{BB962C8B-B14F-4D97-AF65-F5344CB8AC3E}">
        <p14:creationId xmlns:p14="http://schemas.microsoft.com/office/powerpoint/2010/main" val="20779504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93552-4AF6-0B46-8EBF-EB40D8E6F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options?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5EC49-042D-9244-8126-A039C896E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Cloud solutions</a:t>
            </a:r>
            <a:endParaRPr lang="ru-RU" dirty="0"/>
          </a:p>
          <a:p>
            <a:pPr lvl="1"/>
            <a:r>
              <a:rPr lang="en-US" dirty="0"/>
              <a:t>Amazon SQS, </a:t>
            </a:r>
            <a:r>
              <a:rPr lang="en-US" dirty="0" err="1"/>
              <a:t>EventBridge</a:t>
            </a:r>
            <a:endParaRPr lang="en-US" dirty="0"/>
          </a:p>
          <a:p>
            <a:pPr lvl="1"/>
            <a:r>
              <a:rPr lang="en-US" dirty="0"/>
              <a:t>Google Cloud Tasks</a:t>
            </a:r>
          </a:p>
          <a:p>
            <a:pPr lvl="1"/>
            <a:r>
              <a:rPr lang="en-US" dirty="0" err="1"/>
              <a:t>CloudAMQP</a:t>
            </a:r>
            <a:endParaRPr lang="en-US" dirty="0"/>
          </a:p>
          <a:p>
            <a:pPr lvl="1"/>
            <a:r>
              <a:rPr lang="en-US" dirty="0"/>
              <a:t>…</a:t>
            </a:r>
            <a:endParaRPr lang="ru-RU" dirty="0"/>
          </a:p>
          <a:p>
            <a:pPr lvl="1"/>
            <a:endParaRPr lang="ru-RU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66029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93552-4AF6-0B46-8EBF-EB40D8E6F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What are the options?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5EC49-042D-9244-8126-A039C896E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Cloud solutions</a:t>
            </a:r>
            <a:endParaRPr lang="ru-RU" dirty="0">
              <a:solidFill>
                <a:schemeClr val="bg2"/>
              </a:solidFill>
            </a:endParaRPr>
          </a:p>
          <a:p>
            <a:pPr lvl="1"/>
            <a:r>
              <a:rPr lang="en-US" dirty="0">
                <a:solidFill>
                  <a:schemeClr val="bg2"/>
                </a:solidFill>
              </a:rPr>
              <a:t>Amazon SQS, </a:t>
            </a:r>
            <a:r>
              <a:rPr lang="en-US" dirty="0" err="1">
                <a:solidFill>
                  <a:schemeClr val="bg2"/>
                </a:solidFill>
              </a:rPr>
              <a:t>EventBridge</a:t>
            </a:r>
            <a:r>
              <a:rPr lang="en-US" dirty="0">
                <a:solidFill>
                  <a:schemeClr val="bg2"/>
                </a:solidFill>
              </a:rPr>
              <a:t>, Google Cloud Tasks, </a:t>
            </a:r>
            <a:r>
              <a:rPr lang="en-US" dirty="0" err="1">
                <a:solidFill>
                  <a:schemeClr val="bg2"/>
                </a:solidFill>
              </a:rPr>
              <a:t>CloudAMQP</a:t>
            </a:r>
            <a:r>
              <a:rPr lang="en-US" dirty="0">
                <a:solidFill>
                  <a:schemeClr val="bg2"/>
                </a:solidFill>
              </a:rPr>
              <a:t>, …</a:t>
            </a:r>
            <a:endParaRPr lang="ru-RU" dirty="0">
              <a:solidFill>
                <a:schemeClr val="bg2"/>
              </a:solidFill>
            </a:endParaRPr>
          </a:p>
          <a:p>
            <a:r>
              <a:rPr lang="en-US" dirty="0"/>
              <a:t>Message brokers</a:t>
            </a:r>
          </a:p>
          <a:p>
            <a:pPr lvl="1"/>
            <a:r>
              <a:rPr lang="en-US" dirty="0"/>
              <a:t>RabbitMQ</a:t>
            </a:r>
          </a:p>
          <a:p>
            <a:pPr lvl="1"/>
            <a:r>
              <a:rPr lang="en-US" dirty="0"/>
              <a:t>Apache Kafka</a:t>
            </a:r>
          </a:p>
          <a:p>
            <a:pPr lvl="1"/>
            <a:r>
              <a:rPr lang="en-US" dirty="0"/>
              <a:t>ActiveMQ</a:t>
            </a:r>
          </a:p>
          <a:p>
            <a:pPr lvl="1"/>
            <a:r>
              <a:rPr lang="en-US" dirty="0"/>
              <a:t>Tarantool Queue</a:t>
            </a:r>
          </a:p>
          <a:p>
            <a:pPr lvl="1"/>
            <a:r>
              <a:rPr lang="en-US" dirty="0"/>
              <a:t>NATS</a:t>
            </a:r>
          </a:p>
          <a:p>
            <a:pPr lvl="1"/>
            <a:r>
              <a:rPr lang="en-US" dirty="0"/>
              <a:t>NSQ</a:t>
            </a:r>
          </a:p>
        </p:txBody>
      </p:sp>
    </p:spTree>
    <p:extLst>
      <p:ext uri="{BB962C8B-B14F-4D97-AF65-F5344CB8AC3E}">
        <p14:creationId xmlns:p14="http://schemas.microsoft.com/office/powerpoint/2010/main" val="8929107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93552-4AF6-0B46-8EBF-EB40D8E6F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options?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5EC49-042D-9244-8126-A039C896E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bg2"/>
                </a:solidFill>
              </a:rPr>
              <a:t>Cloud solutions</a:t>
            </a:r>
            <a:endParaRPr lang="ru-RU">
              <a:solidFill>
                <a:schemeClr val="bg2"/>
              </a:solidFill>
            </a:endParaRPr>
          </a:p>
          <a:p>
            <a:pPr lvl="1"/>
            <a:r>
              <a:rPr lang="en-US">
                <a:solidFill>
                  <a:schemeClr val="bg2"/>
                </a:solidFill>
              </a:rPr>
              <a:t>Amazon SQS, EventBridge, Google Cloud Tasks, CloudAMQP, …</a:t>
            </a:r>
            <a:endParaRPr lang="ru-RU">
              <a:solidFill>
                <a:schemeClr val="bg2"/>
              </a:solidFill>
            </a:endParaRPr>
          </a:p>
          <a:p>
            <a:r>
              <a:rPr lang="en-US">
                <a:solidFill>
                  <a:schemeClr val="bg2"/>
                </a:solidFill>
              </a:rPr>
              <a:t>Message brokers</a:t>
            </a:r>
          </a:p>
          <a:p>
            <a:pPr lvl="1"/>
            <a:r>
              <a:rPr lang="en-US">
                <a:solidFill>
                  <a:schemeClr val="bg2"/>
                </a:solidFill>
              </a:rPr>
              <a:t>RabbitMQ, Apache Kafka, Tarantool Queue, NATS, NSQ, …</a:t>
            </a:r>
          </a:p>
          <a:p>
            <a:r>
              <a:rPr lang="en-US"/>
              <a:t>Database-backed queues</a:t>
            </a:r>
            <a:endParaRPr lang="ru-RU"/>
          </a:p>
          <a:p>
            <a:pPr lvl="1"/>
            <a:r>
              <a:rPr lang="en-US"/>
              <a:t>PgQueue</a:t>
            </a:r>
          </a:p>
          <a:p>
            <a:pPr lvl="1"/>
            <a:r>
              <a:rPr lang="en-US"/>
              <a:t>Tarantool</a:t>
            </a:r>
          </a:p>
          <a:p>
            <a:pPr lvl="1"/>
            <a:r>
              <a:rPr lang="en-US"/>
              <a:t>Redis</a:t>
            </a:r>
          </a:p>
          <a:p>
            <a:pPr marL="457200" lvl="1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99912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93552-4AF6-0B46-8EBF-EB40D8E6F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options?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5EC49-042D-9244-8126-A039C896E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Cloud solutions</a:t>
            </a:r>
            <a:endParaRPr lang="ru-RU" dirty="0">
              <a:solidFill>
                <a:schemeClr val="bg2"/>
              </a:solidFill>
            </a:endParaRPr>
          </a:p>
          <a:p>
            <a:pPr lvl="1"/>
            <a:r>
              <a:rPr lang="en-US" dirty="0">
                <a:solidFill>
                  <a:schemeClr val="bg2"/>
                </a:solidFill>
              </a:rPr>
              <a:t>Amazon SQS, </a:t>
            </a:r>
            <a:r>
              <a:rPr lang="en-US" dirty="0" err="1">
                <a:solidFill>
                  <a:schemeClr val="bg2"/>
                </a:solidFill>
              </a:rPr>
              <a:t>EventBridge</a:t>
            </a:r>
            <a:r>
              <a:rPr lang="en-US" dirty="0">
                <a:solidFill>
                  <a:schemeClr val="bg2"/>
                </a:solidFill>
              </a:rPr>
              <a:t>, Google Cloud Tasks, </a:t>
            </a:r>
            <a:r>
              <a:rPr lang="en-US" dirty="0" err="1">
                <a:solidFill>
                  <a:schemeClr val="bg2"/>
                </a:solidFill>
              </a:rPr>
              <a:t>CloudAMQP</a:t>
            </a:r>
            <a:r>
              <a:rPr lang="en-US" dirty="0">
                <a:solidFill>
                  <a:schemeClr val="bg2"/>
                </a:solidFill>
              </a:rPr>
              <a:t>, …</a:t>
            </a:r>
            <a:endParaRPr lang="ru-RU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Message brokers</a:t>
            </a:r>
          </a:p>
          <a:p>
            <a:pPr lvl="1"/>
            <a:r>
              <a:rPr lang="en-US" b="1" dirty="0">
                <a:solidFill>
                  <a:schemeClr val="bg2"/>
                </a:solidFill>
              </a:rPr>
              <a:t>RabbitMQ</a:t>
            </a:r>
            <a:r>
              <a:rPr lang="en-US" dirty="0">
                <a:solidFill>
                  <a:schemeClr val="bg2"/>
                </a:solidFill>
              </a:rPr>
              <a:t>, Apache </a:t>
            </a:r>
            <a:r>
              <a:rPr lang="en-US" b="1" dirty="0">
                <a:solidFill>
                  <a:schemeClr val="bg2"/>
                </a:solidFill>
              </a:rPr>
              <a:t>Kafka</a:t>
            </a:r>
            <a:r>
              <a:rPr lang="en-US" dirty="0">
                <a:solidFill>
                  <a:schemeClr val="bg2"/>
                </a:solidFill>
              </a:rPr>
              <a:t>, Tarantool Queue, </a:t>
            </a:r>
            <a:r>
              <a:rPr lang="en-US" b="1" dirty="0">
                <a:solidFill>
                  <a:schemeClr val="bg2"/>
                </a:solidFill>
              </a:rPr>
              <a:t>NATS</a:t>
            </a:r>
            <a:r>
              <a:rPr lang="en-US" dirty="0">
                <a:solidFill>
                  <a:schemeClr val="bg2"/>
                </a:solidFill>
              </a:rPr>
              <a:t>, NSQ, …</a:t>
            </a:r>
          </a:p>
          <a:p>
            <a:r>
              <a:rPr lang="en-US" dirty="0">
                <a:solidFill>
                  <a:schemeClr val="bg2"/>
                </a:solidFill>
              </a:rPr>
              <a:t>Database-backed queues</a:t>
            </a:r>
            <a:endParaRPr lang="ru-RU" dirty="0">
              <a:solidFill>
                <a:schemeClr val="bg2"/>
              </a:solidFill>
            </a:endParaRPr>
          </a:p>
          <a:p>
            <a:pPr lvl="1"/>
            <a:r>
              <a:rPr lang="en-US" dirty="0" err="1">
                <a:solidFill>
                  <a:schemeClr val="bg2"/>
                </a:solidFill>
              </a:rPr>
              <a:t>PgQueue</a:t>
            </a:r>
            <a:r>
              <a:rPr lang="en-US" dirty="0">
                <a:solidFill>
                  <a:schemeClr val="bg2"/>
                </a:solidFill>
              </a:rPr>
              <a:t>, Tarantool, Redis, …</a:t>
            </a:r>
          </a:p>
          <a:p>
            <a:r>
              <a:rPr lang="en-US" dirty="0"/>
              <a:t>“Sockets on steroids”</a:t>
            </a:r>
          </a:p>
          <a:p>
            <a:pPr lvl="1"/>
            <a:r>
              <a:rPr lang="en-US" dirty="0"/>
              <a:t>NATS, </a:t>
            </a:r>
            <a:r>
              <a:rPr lang="en-US" dirty="0" err="1"/>
              <a:t>ZeroMQ</a:t>
            </a:r>
            <a:endParaRPr lang="en-US" dirty="0"/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66316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DEBFA-8D63-D14F-B3EC-8C505990E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the players?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7C194-1108-9F49-BFA0-338C41954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Apache Kafka</a:t>
            </a:r>
            <a:endParaRPr lang="ru-RU" dirty="0"/>
          </a:p>
          <a:p>
            <a:pPr lvl="1"/>
            <a:r>
              <a:rPr lang="en-US" dirty="0"/>
              <a:t>Distributed message log for streaming</a:t>
            </a:r>
          </a:p>
          <a:p>
            <a:r>
              <a:rPr lang="en-US" dirty="0"/>
              <a:t>RabbitMQ</a:t>
            </a:r>
          </a:p>
          <a:p>
            <a:pPr lvl="1"/>
            <a:r>
              <a:rPr lang="en-US" dirty="0"/>
              <a:t>Traditional broker with AMQP protocol</a:t>
            </a:r>
            <a:endParaRPr lang="ru-RU" dirty="0"/>
          </a:p>
          <a:p>
            <a:r>
              <a:rPr lang="en-US" dirty="0"/>
              <a:t>Managed Cloud Queue (SQS/</a:t>
            </a:r>
            <a:r>
              <a:rPr lang="en-US" dirty="0" err="1"/>
              <a:t>EventBridge</a:t>
            </a:r>
            <a:r>
              <a:rPr lang="en-US" dirty="0"/>
              <a:t>/MQ/…)</a:t>
            </a:r>
          </a:p>
          <a:p>
            <a:pPr lvl="1"/>
            <a:r>
              <a:rPr lang="en-US" dirty="0"/>
              <a:t>The solution to be used in clouds</a:t>
            </a:r>
          </a:p>
          <a:p>
            <a:r>
              <a:rPr lang="en-US" dirty="0"/>
              <a:t>NATS</a:t>
            </a:r>
          </a:p>
          <a:p>
            <a:pPr lvl="1"/>
            <a:r>
              <a:rPr lang="en-US" dirty="0"/>
              <a:t>Microservices communication bridge</a:t>
            </a:r>
          </a:p>
          <a:p>
            <a:r>
              <a:rPr lang="en-US" dirty="0"/>
              <a:t>Redis</a:t>
            </a:r>
          </a:p>
          <a:p>
            <a:pPr lvl="1"/>
            <a:r>
              <a:rPr lang="en-US" dirty="0"/>
              <a:t>The simplest queue-in-a-database</a:t>
            </a:r>
            <a:endParaRPr lang="ru-RU" dirty="0"/>
          </a:p>
          <a:p>
            <a:r>
              <a:rPr lang="en-US" dirty="0"/>
              <a:t>Tarantool</a:t>
            </a:r>
          </a:p>
          <a:p>
            <a:pPr lvl="1"/>
            <a:r>
              <a:rPr lang="en-US" dirty="0"/>
              <a:t>The platform for custom built solutions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81862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DFA64-71B6-0E4D-802D-8A370206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Kafka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CBA62-8D3A-4343-8547-575919F95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Replicated &amp; sharded message log</a:t>
            </a:r>
            <a:endParaRPr lang="ru-RU" dirty="0"/>
          </a:p>
          <a:p>
            <a:r>
              <a:rPr lang="en-US" dirty="0"/>
              <a:t>Strict delivery order</a:t>
            </a:r>
            <a:r>
              <a:rPr lang="ru-RU" dirty="0"/>
              <a:t> (</a:t>
            </a:r>
            <a:r>
              <a:rPr lang="en-GB" dirty="0"/>
              <a:t>FIFO)</a:t>
            </a:r>
          </a:p>
          <a:p>
            <a:r>
              <a:rPr lang="en-US" dirty="0"/>
              <a:t>A limited number of consumers</a:t>
            </a:r>
            <a:endParaRPr lang="ru-RU" dirty="0"/>
          </a:p>
          <a:p>
            <a:r>
              <a:rPr lang="en-US" dirty="0"/>
              <a:t>Stream replay</a:t>
            </a:r>
            <a:endParaRPr lang="ru-RU" dirty="0"/>
          </a:p>
          <a:p>
            <a:r>
              <a:rPr lang="en-GB" dirty="0"/>
              <a:t>Apache ecosystem integration</a:t>
            </a:r>
          </a:p>
          <a:p>
            <a:r>
              <a:rPr lang="en-US" dirty="0"/>
              <a:t>Mainly used for</a:t>
            </a:r>
          </a:p>
          <a:p>
            <a:pPr lvl="1"/>
            <a:r>
              <a:rPr lang="en-US" dirty="0"/>
              <a:t>Data analysis. Logs, metrics, audit</a:t>
            </a:r>
            <a:endParaRPr lang="ru-RU" dirty="0"/>
          </a:p>
          <a:p>
            <a:pPr lvl="1"/>
            <a:r>
              <a:rPr lang="en-US" dirty="0"/>
              <a:t>High performance stream data processing</a:t>
            </a:r>
          </a:p>
          <a:p>
            <a:pPr lvl="1"/>
            <a:r>
              <a:rPr lang="en-US" dirty="0"/>
              <a:t>Consistent data replication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3B580C6-09C9-0F42-ABBC-3F9018881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783339" y="262525"/>
            <a:ext cx="825570" cy="130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68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536CC-E49D-9BF6-E82E-92837930B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queue?</a:t>
            </a:r>
            <a:endParaRPr lang="en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81E743-EEC2-A45A-3DD0-351FA3FE6A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086386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DFA64-71B6-0E4D-802D-8A370206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 Panda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CBA62-8D3A-4343-8547-575919F95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Kafka rewritten in C++</a:t>
            </a:r>
            <a:endParaRPr lang="en-GB" dirty="0"/>
          </a:p>
          <a:p>
            <a:r>
              <a:rPr lang="en-US" dirty="0"/>
              <a:t>No ZK or JVM</a:t>
            </a:r>
          </a:p>
          <a:p>
            <a:r>
              <a:rPr lang="en-US" dirty="0"/>
              <a:t>Thread-per-core approach</a:t>
            </a:r>
          </a:p>
          <a:p>
            <a:r>
              <a:rPr lang="en-US" dirty="0"/>
              <a:t>Multitiered storage</a:t>
            </a:r>
          </a:p>
          <a:p>
            <a:r>
              <a:rPr lang="en-US" dirty="0"/>
              <a:t>Mainly used for</a:t>
            </a:r>
          </a:p>
          <a:p>
            <a:pPr lvl="1"/>
            <a:r>
              <a:rPr lang="en-US" dirty="0"/>
              <a:t>Everywhere as Kafka</a:t>
            </a:r>
          </a:p>
        </p:txBody>
      </p:sp>
    </p:spTree>
    <p:extLst>
      <p:ext uri="{BB962C8B-B14F-4D97-AF65-F5344CB8AC3E}">
        <p14:creationId xmlns:p14="http://schemas.microsoft.com/office/powerpoint/2010/main" val="30339369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BC936-95D8-E34D-805B-D269D08E2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RabbitMQ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3EE56-593E-CB41-A16E-38C01EEE8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Protocols</a:t>
            </a:r>
            <a:r>
              <a:rPr lang="ru-RU" dirty="0"/>
              <a:t>: </a:t>
            </a:r>
            <a:r>
              <a:rPr lang="en-GB" dirty="0"/>
              <a:t>AMQP, MQTT, STOMP</a:t>
            </a:r>
          </a:p>
          <a:p>
            <a:r>
              <a:rPr lang="en-US" dirty="0"/>
              <a:t>Prioritized, delayed and background tasks</a:t>
            </a:r>
          </a:p>
          <a:p>
            <a:r>
              <a:rPr lang="en-US" dirty="0"/>
              <a:t>Unlimited number of consumers</a:t>
            </a:r>
          </a:p>
          <a:p>
            <a:r>
              <a:rPr lang="en-US" dirty="0"/>
              <a:t>Flexible storage: memory, disk, replication, quorum</a:t>
            </a:r>
          </a:p>
          <a:p>
            <a:r>
              <a:rPr lang="en-US" dirty="0"/>
              <a:t>Easy to learn. Hard to master</a:t>
            </a:r>
          </a:p>
          <a:p>
            <a:r>
              <a:rPr lang="en-US" dirty="0"/>
              <a:t>Mainly used for</a:t>
            </a:r>
            <a:endParaRPr lang="ru-RU" dirty="0"/>
          </a:p>
          <a:p>
            <a:pPr lvl="1"/>
            <a:r>
              <a:rPr lang="en-US" dirty="0"/>
              <a:t>Microservices communication</a:t>
            </a:r>
          </a:p>
          <a:p>
            <a:pPr lvl="1"/>
            <a:r>
              <a:rPr lang="en-US" dirty="0"/>
              <a:t>As a message bus</a:t>
            </a:r>
          </a:p>
          <a:p>
            <a:pPr lvl="1"/>
            <a:r>
              <a:rPr lang="en-US" dirty="0"/>
              <a:t>As a traditional pub/sub broker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CB32525-BDA6-7746-A49C-7A3BC4B0F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361893" y="407702"/>
            <a:ext cx="1247016" cy="101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5733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A1016-1373-4342-BAA8-51A4D1211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Managed Cloud Queue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68FBB-FDFF-2241-AE3D-534F4F50C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Reliable and scalable queue</a:t>
            </a:r>
          </a:p>
          <a:p>
            <a:r>
              <a:rPr lang="en-US" dirty="0"/>
              <a:t>Stateless protocol, simple interaction</a:t>
            </a:r>
            <a:endParaRPr lang="ru-RU" dirty="0"/>
          </a:p>
          <a:p>
            <a:r>
              <a:rPr lang="en-US" dirty="0"/>
              <a:t>Standard API</a:t>
            </a:r>
          </a:p>
          <a:p>
            <a:r>
              <a:rPr lang="en-US" dirty="0"/>
              <a:t>Pay-as-you-go: low consumption — low expenses</a:t>
            </a:r>
          </a:p>
          <a:p>
            <a:r>
              <a:rPr lang="en-US" dirty="0"/>
              <a:t>Mainly used for</a:t>
            </a:r>
          </a:p>
          <a:p>
            <a:pPr lvl="1"/>
            <a:r>
              <a:rPr lang="en-US" dirty="0"/>
              <a:t>Communication between cloud components</a:t>
            </a:r>
          </a:p>
          <a:p>
            <a:pPr lvl="1"/>
            <a:r>
              <a:rPr lang="en-US" dirty="0"/>
              <a:t>Serverless architecture</a:t>
            </a:r>
            <a:endParaRPr lang="en-GB" dirty="0"/>
          </a:p>
          <a:p>
            <a:endParaRPr lang="ru-RU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04269EC-4840-EB4F-BE6C-A0A4D7AD9B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69966" y="320163"/>
            <a:ext cx="1138943" cy="118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004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A1016-1373-4342-BAA8-51A4D1211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NATS Messaging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68FBB-FDFF-2241-AE3D-534F4F50C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 non-persistent message communication</a:t>
            </a:r>
          </a:p>
          <a:p>
            <a:r>
              <a:rPr lang="en-US" dirty="0"/>
              <a:t>High performance and scalability</a:t>
            </a:r>
            <a:endParaRPr lang="ru-RU" dirty="0"/>
          </a:p>
          <a:p>
            <a:r>
              <a:rPr lang="en-US" dirty="0"/>
              <a:t>Multi-paradigm: </a:t>
            </a:r>
            <a:r>
              <a:rPr lang="en-GB" dirty="0"/>
              <a:t>pub/sub, put/take, </a:t>
            </a:r>
            <a:r>
              <a:rPr lang="en-GB" dirty="0" err="1"/>
              <a:t>req</a:t>
            </a:r>
            <a:r>
              <a:rPr lang="en-GB" dirty="0"/>
              <a:t>/res</a:t>
            </a:r>
            <a:endParaRPr lang="ru-RU" dirty="0"/>
          </a:p>
          <a:p>
            <a:r>
              <a:rPr lang="en-US" dirty="0"/>
              <a:t>Expandable with </a:t>
            </a:r>
            <a:r>
              <a:rPr lang="en-US" dirty="0" err="1"/>
              <a:t>JetStream</a:t>
            </a:r>
            <a:endParaRPr lang="en-US" dirty="0"/>
          </a:p>
          <a:p>
            <a:pPr lvl="1"/>
            <a:r>
              <a:rPr lang="en-US" dirty="0"/>
              <a:t>Streaming support</a:t>
            </a:r>
          </a:p>
          <a:p>
            <a:pPr lvl="1"/>
            <a:r>
              <a:rPr lang="en-US" dirty="0"/>
              <a:t>Durable storage, RAFT cluster</a:t>
            </a:r>
          </a:p>
          <a:p>
            <a:r>
              <a:rPr lang="en-US" dirty="0"/>
              <a:t>Mainly used as</a:t>
            </a:r>
          </a:p>
          <a:p>
            <a:pPr lvl="1"/>
            <a:r>
              <a:rPr lang="en-US" dirty="0"/>
              <a:t>Messaging media for distributed systems</a:t>
            </a:r>
            <a:endParaRPr lang="ru-RU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04269EC-4840-EB4F-BE6C-A0A4D7AD9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5637" y="320095"/>
            <a:ext cx="1143272" cy="118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040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520EF-F538-C1A9-D284-15CB3792D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Redis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DC1CE-B021-6D71-558C-2A545BB37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RU" dirty="0"/>
              <a:t>Easy to bootstrap</a:t>
            </a:r>
          </a:p>
          <a:p>
            <a:r>
              <a:rPr lang="en-RU" dirty="0"/>
              <a:t>Simple queue-like approach based on lists</a:t>
            </a:r>
          </a:p>
          <a:p>
            <a:r>
              <a:rPr lang="en-RU" dirty="0"/>
              <a:t>Simple pub/sub implementation (not durable)</a:t>
            </a:r>
          </a:p>
          <a:p>
            <a:endParaRPr lang="en-RU" dirty="0"/>
          </a:p>
          <a:p>
            <a:r>
              <a:rPr lang="en-US" dirty="0"/>
              <a:t>Mainly used when</a:t>
            </a:r>
          </a:p>
          <a:p>
            <a:pPr lvl="1"/>
            <a:r>
              <a:rPr lang="en-US" dirty="0"/>
              <a:t>Redis already present</a:t>
            </a:r>
          </a:p>
          <a:p>
            <a:pPr lvl="1"/>
            <a:r>
              <a:rPr lang="en-US" dirty="0"/>
              <a:t>Very simple message delivery</a:t>
            </a:r>
          </a:p>
          <a:p>
            <a:pPr lvl="1"/>
            <a:r>
              <a:rPr lang="en-US" dirty="0"/>
              <a:t>Non-reliable pub/sub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431979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A1016-1373-4342-BAA8-51A4D1211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Tarantool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68FBB-FDFF-2241-AE3D-534F4F50C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High-performance broker</a:t>
            </a:r>
          </a:p>
          <a:p>
            <a:r>
              <a:rPr lang="en-US" dirty="0"/>
              <a:t>Integration with streaming systems</a:t>
            </a:r>
          </a:p>
          <a:p>
            <a:r>
              <a:rPr lang="en-US" dirty="0"/>
              <a:t>The platform for building custom queues</a:t>
            </a:r>
            <a:endParaRPr lang="ru-RU" dirty="0"/>
          </a:p>
          <a:p>
            <a:r>
              <a:rPr lang="en-US" dirty="0"/>
              <a:t>Arbitrary logic and event processing</a:t>
            </a:r>
          </a:p>
          <a:p>
            <a:r>
              <a:rPr lang="en-US" dirty="0"/>
              <a:t>Transaction support within exchange</a:t>
            </a:r>
          </a:p>
          <a:p>
            <a:r>
              <a:rPr lang="en-US" dirty="0"/>
              <a:t>Mainly used for</a:t>
            </a:r>
          </a:p>
          <a:p>
            <a:pPr lvl="1"/>
            <a:r>
              <a:rPr lang="en-US" dirty="0"/>
              <a:t>High performance and high throughput message delivery</a:t>
            </a:r>
          </a:p>
          <a:p>
            <a:pPr lvl="1"/>
            <a:r>
              <a:rPr lang="en-US" dirty="0"/>
              <a:t>Building complex event processing with custom logic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04269EC-4840-EB4F-BE6C-A0A4D7AD9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50045" y="385349"/>
            <a:ext cx="1058864" cy="105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379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AC813-6450-5CE7-576D-C2AC49599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Problems and 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413A05-2F2E-BFB4-39A2-956005BA3A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2241297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F2356-930A-5029-E0E8-759E3344C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Possible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DC7FC-33E5-C1AB-A1BD-DD2C3B696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RU" dirty="0"/>
              <a:t>Or what is worth to know?</a:t>
            </a:r>
          </a:p>
          <a:p>
            <a:endParaRPr lang="en-RU" dirty="0"/>
          </a:p>
          <a:p>
            <a:r>
              <a:rPr lang="en-RU" dirty="0"/>
              <a:t>Algorithms of queues</a:t>
            </a:r>
          </a:p>
          <a:p>
            <a:r>
              <a:rPr lang="en-RU" dirty="0"/>
              <a:t>Network problems</a:t>
            </a:r>
          </a:p>
          <a:p>
            <a:r>
              <a:rPr lang="en-RU" dirty="0"/>
              <a:t>“Exactly once”</a:t>
            </a:r>
          </a:p>
          <a:p>
            <a:r>
              <a:rPr lang="en-RU" dirty="0"/>
              <a:t>Network (again) and disk problems</a:t>
            </a:r>
          </a:p>
          <a:p>
            <a:r>
              <a:rPr lang="en-RU" dirty="0"/>
              <a:t>Outages &amp; failures</a:t>
            </a:r>
          </a:p>
        </p:txBody>
      </p:sp>
    </p:spTree>
    <p:extLst>
      <p:ext uri="{BB962C8B-B14F-4D97-AF65-F5344CB8AC3E}">
        <p14:creationId xmlns:p14="http://schemas.microsoft.com/office/powerpoint/2010/main" val="38005105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ACEB-920C-334D-9B14-CE86DA2AE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85041-3C7A-E640-854D-CA5E03F37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FIFO</a:t>
            </a:r>
            <a:r>
              <a:rPr lang="en-US" dirty="0">
                <a:solidFill>
                  <a:schemeClr val="bg2"/>
                </a:solidFill>
              </a:rPr>
              <a:t>, LIFO, Best Effort, QoS</a:t>
            </a:r>
            <a:endParaRPr lang="ru-RU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6D288AD-AFCF-6649-9529-B3152A39C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750" y="3511651"/>
            <a:ext cx="2587775" cy="85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8149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ACEB-920C-334D-9B14-CE86DA2AE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85041-3C7A-E640-854D-CA5E03F37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FIFO, </a:t>
            </a:r>
            <a:r>
              <a:rPr lang="en-US" dirty="0"/>
              <a:t>LIFO</a:t>
            </a:r>
            <a:r>
              <a:rPr lang="en-US" dirty="0">
                <a:solidFill>
                  <a:schemeClr val="bg2"/>
                </a:solidFill>
              </a:rPr>
              <a:t>, Best Effort, QoS</a:t>
            </a:r>
            <a:endParaRPr lang="ru-RU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6D288AD-AFCF-6649-9529-B3152A39C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750" y="3511651"/>
            <a:ext cx="2587775" cy="85232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F82B660-BA3C-074F-ACC2-4E00E2862A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69302" y="2667150"/>
            <a:ext cx="2587775" cy="21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88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79120-4EEB-8D45-9CDA-017F2FEEE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queues for?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33F91-2F9C-E24F-8000-AB88FD732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 distribution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20632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ACEB-920C-334D-9B14-CE86DA2AE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85041-3C7A-E640-854D-CA5E03F37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FIFO, LIFO, </a:t>
            </a:r>
            <a:r>
              <a:rPr lang="en-US" dirty="0"/>
              <a:t>Best Effort</a:t>
            </a:r>
            <a:r>
              <a:rPr lang="en-US" dirty="0">
                <a:solidFill>
                  <a:schemeClr val="bg2"/>
                </a:solidFill>
              </a:rPr>
              <a:t>, QoS</a:t>
            </a:r>
            <a:endParaRPr lang="ru-RU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6D288AD-AFCF-6649-9529-B3152A39C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750" y="3511651"/>
            <a:ext cx="2587775" cy="85232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F82B660-BA3C-074F-ACC2-4E00E2862A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69302" y="2667150"/>
            <a:ext cx="2587775" cy="210472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48CCA50-1615-CA43-A56B-49815294E1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134527" y="3937813"/>
            <a:ext cx="5219273" cy="223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831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ACEB-920C-334D-9B14-CE86DA2AE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85041-3C7A-E640-854D-CA5E03F37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FIFO, LIFO, </a:t>
            </a:r>
            <a:r>
              <a:rPr lang="en-US" dirty="0"/>
              <a:t>Best Effort</a:t>
            </a:r>
            <a:r>
              <a:rPr lang="en-US" dirty="0">
                <a:solidFill>
                  <a:schemeClr val="bg2"/>
                </a:solidFill>
              </a:rPr>
              <a:t>, QoS</a:t>
            </a:r>
            <a:endParaRPr lang="ru-RU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6D288AD-AFCF-6649-9529-B3152A39C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0750" y="3511651"/>
            <a:ext cx="2587775" cy="85232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F82B660-BA3C-074F-ACC2-4E00E2862A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69302" y="2667150"/>
            <a:ext cx="2587775" cy="210472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48CCA50-1615-CA43-A56B-49815294E1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134527" y="3937813"/>
            <a:ext cx="5219273" cy="223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455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ACEB-920C-334D-9B14-CE86DA2AE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85041-3C7A-E640-854D-CA5E03F37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FIFO, LIFO, Best Effort,</a:t>
            </a:r>
            <a:r>
              <a:rPr lang="en-US" dirty="0"/>
              <a:t> QoS</a:t>
            </a:r>
            <a:endParaRPr lang="ru-RU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6D288AD-AFCF-6649-9529-B3152A39C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0750" y="3511651"/>
            <a:ext cx="2587775" cy="85232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F82B660-BA3C-074F-ACC2-4E00E2862A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69302" y="2667150"/>
            <a:ext cx="2587775" cy="210472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48CCA50-1615-CA43-A56B-49815294E1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134527" y="3937813"/>
            <a:ext cx="5219273" cy="223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2072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ACEB-920C-334D-9B14-CE86DA2AE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85041-3C7A-E640-854D-CA5E03F37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FIFO, LIFO, Best Effort</a:t>
            </a:r>
            <a:r>
              <a:rPr lang="ru-RU" dirty="0">
                <a:solidFill>
                  <a:schemeClr val="bg2"/>
                </a:solidFill>
              </a:rPr>
              <a:t>, </a:t>
            </a:r>
            <a:r>
              <a:rPr lang="en-US" dirty="0">
                <a:solidFill>
                  <a:schemeClr val="bg2"/>
                </a:solidFill>
              </a:rPr>
              <a:t>QoS</a:t>
            </a:r>
            <a:endParaRPr lang="ru-RU" dirty="0">
              <a:solidFill>
                <a:schemeClr val="bg2"/>
              </a:solidFill>
            </a:endParaRPr>
          </a:p>
          <a:p>
            <a:r>
              <a:rPr lang="en-US" dirty="0"/>
              <a:t>Message prioritization: Heap vs List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53E9D9F-89B0-FB44-9D74-D68696710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949" y="3588331"/>
            <a:ext cx="3810002" cy="141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775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ACEB-920C-334D-9B14-CE86DA2AE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85041-3C7A-E640-854D-CA5E03F37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FIFO, LIFO, Best Effort</a:t>
            </a:r>
            <a:r>
              <a:rPr lang="ru-RU" dirty="0">
                <a:solidFill>
                  <a:schemeClr val="bg2"/>
                </a:solidFill>
              </a:rPr>
              <a:t>, </a:t>
            </a:r>
            <a:r>
              <a:rPr lang="en-US" dirty="0">
                <a:solidFill>
                  <a:schemeClr val="bg2"/>
                </a:solidFill>
              </a:rPr>
              <a:t>QoS</a:t>
            </a:r>
            <a:endParaRPr lang="ru-RU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Message prioritization</a:t>
            </a:r>
          </a:p>
          <a:p>
            <a:r>
              <a:rPr lang="en-US" dirty="0"/>
              <a:t>Nested queues, hierarchy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93206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ACEB-920C-334D-9B14-CE86DA2AE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85041-3C7A-E640-854D-CA5E03F37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FIFO, LIFO, Best Effort</a:t>
            </a:r>
            <a:r>
              <a:rPr lang="ru-RU" dirty="0">
                <a:solidFill>
                  <a:schemeClr val="bg2"/>
                </a:solidFill>
              </a:rPr>
              <a:t>, </a:t>
            </a:r>
            <a:r>
              <a:rPr lang="en-US" dirty="0">
                <a:solidFill>
                  <a:schemeClr val="bg2"/>
                </a:solidFill>
              </a:rPr>
              <a:t>QoS</a:t>
            </a:r>
            <a:endParaRPr lang="ru-RU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Message prioritization</a:t>
            </a:r>
          </a:p>
          <a:p>
            <a:r>
              <a:rPr lang="en-US" dirty="0">
                <a:solidFill>
                  <a:schemeClr val="bg2"/>
                </a:solidFill>
              </a:rPr>
              <a:t>Nested queues, hierarchy</a:t>
            </a:r>
          </a:p>
          <a:p>
            <a:r>
              <a:rPr lang="en-US" dirty="0"/>
              <a:t>Retry, delay, retry with delay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38663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ACEB-920C-334D-9B14-CE86DA2AE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85041-3C7A-E640-854D-CA5E03F37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FIFO, LIFO, Best Effort</a:t>
            </a:r>
            <a:r>
              <a:rPr lang="ru-RU" dirty="0">
                <a:solidFill>
                  <a:schemeClr val="bg2"/>
                </a:solidFill>
              </a:rPr>
              <a:t>, </a:t>
            </a:r>
            <a:r>
              <a:rPr lang="en-US" dirty="0">
                <a:solidFill>
                  <a:schemeClr val="bg2"/>
                </a:solidFill>
              </a:rPr>
              <a:t>QoS</a:t>
            </a:r>
            <a:endParaRPr lang="ru-RU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Message prioritization</a:t>
            </a:r>
          </a:p>
          <a:p>
            <a:r>
              <a:rPr lang="en-US" dirty="0">
                <a:solidFill>
                  <a:schemeClr val="bg2"/>
                </a:solidFill>
              </a:rPr>
              <a:t>Nested queues, hierarchy</a:t>
            </a:r>
          </a:p>
          <a:p>
            <a:r>
              <a:rPr lang="en-US" dirty="0">
                <a:solidFill>
                  <a:schemeClr val="bg2"/>
                </a:solidFill>
              </a:rPr>
              <a:t>Retry, delay, retry with delay</a:t>
            </a:r>
          </a:p>
          <a:p>
            <a:r>
              <a:rPr lang="en-US" dirty="0"/>
              <a:t>Dead letter queue (and reordering)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98369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ACEB-920C-334D-9B14-CE86DA2AE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85041-3C7A-E640-854D-CA5E03F37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FIFO, LIFO, Best Effort</a:t>
            </a:r>
            <a:r>
              <a:rPr lang="ru-RU" dirty="0">
                <a:solidFill>
                  <a:schemeClr val="bg2"/>
                </a:solidFill>
              </a:rPr>
              <a:t>, </a:t>
            </a:r>
            <a:r>
              <a:rPr lang="en-US" dirty="0">
                <a:solidFill>
                  <a:schemeClr val="bg2"/>
                </a:solidFill>
              </a:rPr>
              <a:t>QoS</a:t>
            </a:r>
            <a:endParaRPr lang="ru-RU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Message prioritization</a:t>
            </a:r>
          </a:p>
          <a:p>
            <a:r>
              <a:rPr lang="en-US" dirty="0">
                <a:solidFill>
                  <a:schemeClr val="bg2"/>
                </a:solidFill>
              </a:rPr>
              <a:t>Nested queues, hierarchy</a:t>
            </a:r>
          </a:p>
          <a:p>
            <a:r>
              <a:rPr lang="en-US" dirty="0">
                <a:solidFill>
                  <a:schemeClr val="bg2"/>
                </a:solidFill>
              </a:rPr>
              <a:t>Retry, delay, retry with delay</a:t>
            </a:r>
          </a:p>
          <a:p>
            <a:r>
              <a:rPr lang="en-US" dirty="0">
                <a:solidFill>
                  <a:schemeClr val="bg2"/>
                </a:solidFill>
              </a:rPr>
              <a:t>Dead letter queue (and reordering)</a:t>
            </a:r>
          </a:p>
          <a:p>
            <a:r>
              <a:rPr lang="en-US" dirty="0"/>
              <a:t>Task dependency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65890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ACEB-920C-334D-9B14-CE86DA2AE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85041-3C7A-E640-854D-CA5E03F37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FIFO, LIFO, Best Effort</a:t>
            </a:r>
            <a:r>
              <a:rPr lang="ru-RU" dirty="0">
                <a:solidFill>
                  <a:schemeClr val="bg2"/>
                </a:solidFill>
              </a:rPr>
              <a:t>, </a:t>
            </a:r>
            <a:r>
              <a:rPr lang="en-US" dirty="0">
                <a:solidFill>
                  <a:schemeClr val="bg2"/>
                </a:solidFill>
              </a:rPr>
              <a:t>QoS</a:t>
            </a:r>
            <a:endParaRPr lang="ru-RU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Message prioritization</a:t>
            </a:r>
          </a:p>
          <a:p>
            <a:r>
              <a:rPr lang="en-US" dirty="0">
                <a:solidFill>
                  <a:schemeClr val="bg2"/>
                </a:solidFill>
              </a:rPr>
              <a:t>Nested queues, hierarchy</a:t>
            </a:r>
          </a:p>
          <a:p>
            <a:r>
              <a:rPr lang="en-US" dirty="0">
                <a:solidFill>
                  <a:schemeClr val="bg2"/>
                </a:solidFill>
              </a:rPr>
              <a:t>Retry, delay, retry with delay</a:t>
            </a:r>
          </a:p>
          <a:p>
            <a:r>
              <a:rPr lang="en-US" dirty="0">
                <a:solidFill>
                  <a:schemeClr val="bg2"/>
                </a:solidFill>
              </a:rPr>
              <a:t>Dead letter queue (and reordering)</a:t>
            </a:r>
          </a:p>
          <a:p>
            <a:r>
              <a:rPr lang="en-US" dirty="0">
                <a:solidFill>
                  <a:schemeClr val="bg2"/>
                </a:solidFill>
              </a:rPr>
              <a:t>Task dependency</a:t>
            </a:r>
            <a:endParaRPr lang="ru-RU" dirty="0">
              <a:solidFill>
                <a:schemeClr val="bg2"/>
              </a:solidFill>
            </a:endParaRPr>
          </a:p>
          <a:p>
            <a:r>
              <a:rPr lang="en-US" dirty="0"/>
              <a:t>TTL, TTR, Putback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2273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ACEB-920C-334D-9B14-CE86DA2AE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Would you like yet more?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85041-3C7A-E640-854D-CA5E03F37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Prioritization and Starvation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349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79120-4EEB-8D45-9CDA-017F2FEEE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distribution</a:t>
            </a:r>
            <a:endParaRPr lang="ru-R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62DE064-D9EB-F446-859A-FA68D87BB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0000" y="1690688"/>
            <a:ext cx="7988621" cy="4356000"/>
          </a:xfrm>
        </p:spPr>
      </p:pic>
    </p:spTree>
    <p:extLst>
      <p:ext uri="{BB962C8B-B14F-4D97-AF65-F5344CB8AC3E}">
        <p14:creationId xmlns:p14="http://schemas.microsoft.com/office/powerpoint/2010/main" val="2488417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ACEB-920C-334D-9B14-CE86DA2AE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Would you like yet more?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85041-3C7A-E640-854D-CA5E03F37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Prioritization and Starvation</a:t>
            </a:r>
          </a:p>
          <a:p>
            <a:r>
              <a:rPr lang="en-US" dirty="0"/>
              <a:t>Throughput</a:t>
            </a:r>
          </a:p>
          <a:p>
            <a:r>
              <a:rPr lang="en-US" dirty="0"/>
              <a:t>Performance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1106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ACEB-920C-334D-9B14-CE86DA2AE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Would you like yet more?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85041-3C7A-E640-854D-CA5E03F37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Prioritization and Starvation</a:t>
            </a:r>
          </a:p>
          <a:p>
            <a:r>
              <a:rPr lang="en-US" dirty="0"/>
              <a:t>Throughput</a:t>
            </a:r>
          </a:p>
          <a:p>
            <a:r>
              <a:rPr lang="en-US" dirty="0"/>
              <a:t>Performance</a:t>
            </a:r>
          </a:p>
          <a:p>
            <a:r>
              <a:rPr lang="en-US" dirty="0"/>
              <a:t>Scalability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618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ACEB-920C-334D-9B14-CE86DA2AE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Would you like yet more?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85041-3C7A-E640-854D-CA5E03F37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Prioritization and Starvation</a:t>
            </a:r>
          </a:p>
          <a:p>
            <a:r>
              <a:rPr lang="en-US" dirty="0">
                <a:solidFill>
                  <a:schemeClr val="bg2"/>
                </a:solidFill>
              </a:rPr>
              <a:t>Throughput</a:t>
            </a:r>
          </a:p>
          <a:p>
            <a:r>
              <a:rPr lang="en-US" dirty="0">
                <a:solidFill>
                  <a:schemeClr val="bg2"/>
                </a:solidFill>
              </a:rPr>
              <a:t>Performance</a:t>
            </a:r>
          </a:p>
          <a:p>
            <a:r>
              <a:rPr lang="en-US" dirty="0">
                <a:solidFill>
                  <a:schemeClr val="bg2"/>
                </a:solidFill>
              </a:rPr>
              <a:t>Scalability</a:t>
            </a:r>
          </a:p>
          <a:p>
            <a:r>
              <a:rPr lang="en-US" dirty="0"/>
              <a:t>Limits and Capacity</a:t>
            </a:r>
            <a:endParaRPr lang="ru-R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4321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ACEB-920C-334D-9B14-CE86DA2AE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Would you like yet more?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85041-3C7A-E640-854D-CA5E03F37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Prioritization and Starvation</a:t>
            </a:r>
          </a:p>
          <a:p>
            <a:r>
              <a:rPr lang="en-US" dirty="0">
                <a:solidFill>
                  <a:schemeClr val="bg2"/>
                </a:solidFill>
              </a:rPr>
              <a:t>Throughput</a:t>
            </a:r>
          </a:p>
          <a:p>
            <a:r>
              <a:rPr lang="en-US" dirty="0">
                <a:solidFill>
                  <a:schemeClr val="bg2"/>
                </a:solidFill>
              </a:rPr>
              <a:t>Performance</a:t>
            </a:r>
          </a:p>
          <a:p>
            <a:r>
              <a:rPr lang="en-US" dirty="0">
                <a:solidFill>
                  <a:schemeClr val="bg2"/>
                </a:solidFill>
              </a:rPr>
              <a:t>Scalability</a:t>
            </a:r>
          </a:p>
          <a:p>
            <a:r>
              <a:rPr lang="en-US" dirty="0">
                <a:solidFill>
                  <a:schemeClr val="bg2"/>
                </a:solidFill>
              </a:rPr>
              <a:t>Limits and Capacity</a:t>
            </a:r>
            <a:endParaRPr lang="ru-RU" dirty="0">
              <a:solidFill>
                <a:schemeClr val="bg2"/>
              </a:solidFill>
            </a:endParaRPr>
          </a:p>
          <a:p>
            <a:r>
              <a:rPr lang="en-US" dirty="0"/>
              <a:t>Reliability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2351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ACEB-920C-334D-9B14-CE86DA2AE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Would you like yet more?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85041-3C7A-E640-854D-CA5E03F37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Prioritization and Starvation</a:t>
            </a:r>
          </a:p>
          <a:p>
            <a:r>
              <a:rPr lang="en-US" dirty="0">
                <a:solidFill>
                  <a:schemeClr val="bg2"/>
                </a:solidFill>
              </a:rPr>
              <a:t>Throughput</a:t>
            </a:r>
          </a:p>
          <a:p>
            <a:r>
              <a:rPr lang="en-US" dirty="0">
                <a:solidFill>
                  <a:schemeClr val="bg2"/>
                </a:solidFill>
              </a:rPr>
              <a:t>Performance</a:t>
            </a:r>
          </a:p>
          <a:p>
            <a:r>
              <a:rPr lang="en-US" dirty="0">
                <a:solidFill>
                  <a:schemeClr val="bg2"/>
                </a:solidFill>
              </a:rPr>
              <a:t>Scalability</a:t>
            </a:r>
          </a:p>
          <a:p>
            <a:r>
              <a:rPr lang="en-US" dirty="0">
                <a:solidFill>
                  <a:schemeClr val="bg2"/>
                </a:solidFill>
              </a:rPr>
              <a:t>Limits and Capacity</a:t>
            </a:r>
            <a:endParaRPr lang="ru-RU" dirty="0">
              <a:solidFill>
                <a:schemeClr val="bg2"/>
              </a:solidFill>
            </a:endParaRPr>
          </a:p>
          <a:p>
            <a:r>
              <a:rPr lang="en-US" dirty="0"/>
              <a:t>Reliability </a:t>
            </a:r>
            <a:r>
              <a:rPr lang="en-RU" dirty="0"/>
              <a:t>→ </a:t>
            </a:r>
            <a:r>
              <a:rPr lang="en-US" dirty="0"/>
              <a:t>Availability + Durability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2546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B4A9B-751C-5B47-8321-8CDFCB005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 Network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0D512-6787-9C49-997E-D7FC2D5DE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Undefined behavior</a:t>
            </a:r>
          </a:p>
        </p:txBody>
      </p:sp>
    </p:spTree>
    <p:extLst>
      <p:ext uri="{BB962C8B-B14F-4D97-AF65-F5344CB8AC3E}">
        <p14:creationId xmlns:p14="http://schemas.microsoft.com/office/powerpoint/2010/main" val="34927357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B4A9B-751C-5B47-8321-8CDFCB005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Generals’ Problem</a:t>
            </a:r>
            <a:endParaRPr lang="ru-RU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D81F395-02A1-CD4F-9474-CB032E1BB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15575" y="3757229"/>
            <a:ext cx="1038225" cy="241973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8E51B25-E4D7-A044-B9C9-364A8BE1B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38200" y="3757229"/>
            <a:ext cx="1038225" cy="241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950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B4A9B-751C-5B47-8321-8CDFCB005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Generals’ Problem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39DA2-36A2-8B27-A6E4-C286CBE9E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Also known as:</a:t>
            </a:r>
          </a:p>
          <a:p>
            <a:pPr lvl="1"/>
            <a:r>
              <a:rPr lang="en-GB" dirty="0"/>
              <a:t>Two Generals' Paradox</a:t>
            </a:r>
          </a:p>
          <a:p>
            <a:pPr lvl="1"/>
            <a:r>
              <a:rPr lang="en-GB" dirty="0"/>
              <a:t>Two Armies Problem</a:t>
            </a:r>
          </a:p>
          <a:p>
            <a:pPr lvl="1"/>
            <a:r>
              <a:rPr lang="en-GB" dirty="0"/>
              <a:t>Coordinated Attack Problem</a:t>
            </a:r>
            <a:endParaRPr lang="en-RU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D81F395-02A1-CD4F-9474-CB032E1BB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15575" y="3757229"/>
            <a:ext cx="1038225" cy="241973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8E51B25-E4D7-A044-B9C9-364A8BE1B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38200" y="3757229"/>
            <a:ext cx="1038225" cy="241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1365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B4A9B-751C-5B47-8321-8CDFCB005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Generals’ Problem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2BA7C-CE18-50A8-85C7-5DA2E0CB0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br>
              <a:rPr lang="en-RU" dirty="0"/>
            </a:br>
            <a:br>
              <a:rPr lang="en-RU" dirty="0"/>
            </a:br>
            <a:br>
              <a:rPr lang="en-RU" dirty="0"/>
            </a:br>
            <a:br>
              <a:rPr lang="en-RU" dirty="0"/>
            </a:br>
            <a:r>
              <a:rPr lang="en-RU" dirty="0"/>
              <a:t>How to reach an agreement</a:t>
            </a:r>
            <a:br>
              <a:rPr lang="en-RU" dirty="0"/>
            </a:br>
            <a:r>
              <a:rPr lang="en-RU" dirty="0"/>
              <a:t>on both “do” or “don’t”</a:t>
            </a:r>
            <a:br>
              <a:rPr lang="en-RU" dirty="0"/>
            </a:br>
            <a:r>
              <a:rPr lang="en-RU" dirty="0"/>
              <a:t>with unreliable media in between them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D81F395-02A1-CD4F-9474-CB032E1BB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15575" y="3757229"/>
            <a:ext cx="1038225" cy="241973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8E51B25-E4D7-A044-B9C9-364A8BE1B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38200" y="3757229"/>
            <a:ext cx="1038225" cy="241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432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B4A9B-751C-5B47-8321-8CDFCB005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Generals’ Problem</a:t>
            </a:r>
            <a:endParaRPr lang="ru-RU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D81F395-02A1-CD4F-9474-CB032E1BB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15575" y="3757229"/>
            <a:ext cx="1038225" cy="241973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8E51B25-E4D7-A044-B9C9-364A8BE1B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38200" y="3757229"/>
            <a:ext cx="1038225" cy="241973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8EDFF15-EAE8-D84F-AB3D-CDC95ED3EB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90887" y="3914921"/>
            <a:ext cx="5610226" cy="210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90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79120-4EEB-8D45-9CDA-017F2FEEE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distribution</a:t>
            </a:r>
            <a:endParaRPr lang="ru-R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62DE064-D9EB-F446-859A-FA68D87BB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800000" y="1690688"/>
            <a:ext cx="8570729" cy="4356000"/>
          </a:xfrm>
        </p:spPr>
      </p:pic>
    </p:spTree>
    <p:extLst>
      <p:ext uri="{BB962C8B-B14F-4D97-AF65-F5344CB8AC3E}">
        <p14:creationId xmlns:p14="http://schemas.microsoft.com/office/powerpoint/2010/main" val="414480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B4A9B-751C-5B47-8321-8CDFCB005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Generals’ Problem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2A0E8-2869-D6F3-A2F5-55800BA1D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Problem was the first</a:t>
            </a:r>
            <a:b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computer communication problem</a:t>
            </a:r>
            <a:b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to be proved to be unsolvable*</a:t>
            </a:r>
            <a:endParaRPr lang="en-RU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D81F395-02A1-CD4F-9474-CB032E1BB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15575" y="3757229"/>
            <a:ext cx="1038225" cy="241973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8E51B25-E4D7-A044-B9C9-364A8BE1B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38200" y="3757229"/>
            <a:ext cx="1038225" cy="24197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EC411D-A65F-306B-9737-FAB85C18426C}"/>
              </a:ext>
            </a:extLst>
          </p:cNvPr>
          <p:cNvSpPr txBox="1"/>
          <p:nvPr/>
        </p:nvSpPr>
        <p:spPr>
          <a:xfrm>
            <a:off x="3485193" y="6411310"/>
            <a:ext cx="8706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/>
              <a:t>* Leslie </a:t>
            </a:r>
            <a:r>
              <a:rPr lang="en-GB" dirty="0" err="1"/>
              <a:t>Lamport</a:t>
            </a:r>
            <a:r>
              <a:rPr lang="en-GB" dirty="0"/>
              <a:t>. "Solved Problems, Unsolved Problems and Non-Problems in Concurrency"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5663860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B4A9B-751C-5B47-8321-8CDFCB005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Generals’ Problem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889BD8-30E1-264E-BA9E-366C7F0D0328}"/>
              </a:ext>
            </a:extLst>
          </p:cNvPr>
          <p:cNvSpPr txBox="1"/>
          <p:nvPr/>
        </p:nvSpPr>
        <p:spPr>
          <a:xfrm>
            <a:off x="3615159" y="3003850"/>
            <a:ext cx="4961682" cy="31731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i="1" dirty="0">
                <a:latin typeface="TT Travels Bold" panose="02000503030000020004" pitchFamily="2" charset="77"/>
              </a:rPr>
              <a:t>There are two complex problems in distributed systems:</a:t>
            </a:r>
            <a:endParaRPr lang="ru-RU" sz="2800" i="1" dirty="0">
              <a:latin typeface="TT Travels Bold" panose="02000503030000020004" pitchFamily="2" charset="77"/>
            </a:endParaRPr>
          </a:p>
          <a:p>
            <a:pPr>
              <a:lnSpc>
                <a:spcPct val="120000"/>
              </a:lnSpc>
            </a:pPr>
            <a:r>
              <a:rPr lang="ru-RU" sz="2800" dirty="0">
                <a:latin typeface="TT Travels Regular" panose="02000503030000020004" pitchFamily="2" charset="77"/>
              </a:rPr>
              <a:t>2. </a:t>
            </a:r>
            <a:r>
              <a:rPr lang="en-US" sz="2800" dirty="0">
                <a:latin typeface="TT Travels Regular" panose="02000503030000020004" pitchFamily="2" charset="77"/>
              </a:rPr>
              <a:t>Exactly once delivery</a:t>
            </a:r>
            <a:endParaRPr lang="ru-RU" sz="2800" dirty="0">
              <a:latin typeface="TT Travels Regular" panose="02000503030000020004" pitchFamily="2" charset="77"/>
            </a:endParaRPr>
          </a:p>
          <a:p>
            <a:pPr>
              <a:lnSpc>
                <a:spcPct val="120000"/>
              </a:lnSpc>
            </a:pPr>
            <a:r>
              <a:rPr lang="en-US" sz="2800" dirty="0">
                <a:latin typeface="TT Travels Regular" panose="02000503030000020004" pitchFamily="2" charset="77"/>
              </a:rPr>
              <a:t> </a:t>
            </a:r>
            <a:r>
              <a:rPr lang="ru-RU" sz="2800" dirty="0">
                <a:latin typeface="TT Travels Regular" panose="02000503030000020004" pitchFamily="2" charset="77"/>
              </a:rPr>
              <a:t>1.</a:t>
            </a:r>
            <a:r>
              <a:rPr lang="en-US" sz="2800" dirty="0">
                <a:latin typeface="TT Travels Regular" panose="02000503030000020004" pitchFamily="2" charset="77"/>
              </a:rPr>
              <a:t> Strict message order</a:t>
            </a:r>
            <a:endParaRPr lang="ru-RU" sz="2800" dirty="0">
              <a:latin typeface="TT Travels Regular" panose="02000503030000020004" pitchFamily="2" charset="77"/>
            </a:endParaRPr>
          </a:p>
          <a:p>
            <a:pPr>
              <a:lnSpc>
                <a:spcPct val="120000"/>
              </a:lnSpc>
            </a:pPr>
            <a:r>
              <a:rPr lang="ru-RU" sz="2800" dirty="0">
                <a:latin typeface="TT Travels Regular" panose="02000503030000020004" pitchFamily="2" charset="77"/>
              </a:rPr>
              <a:t>2. </a:t>
            </a:r>
            <a:r>
              <a:rPr lang="en-US" sz="2800" dirty="0">
                <a:latin typeface="TT Travels Regular" panose="02000503030000020004" pitchFamily="2" charset="77"/>
              </a:rPr>
              <a:t>Exactly once delivery</a:t>
            </a:r>
            <a:endParaRPr lang="ru-RU" sz="2800" dirty="0">
              <a:latin typeface="TT Travels Regular" panose="02000503030000020004" pitchFamily="2" charset="77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D81F395-02A1-CD4F-9474-CB032E1BB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15575" y="3757229"/>
            <a:ext cx="1038225" cy="241973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8E51B25-E4D7-A044-B9C9-364A8BE1B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838200" y="3757229"/>
            <a:ext cx="1038225" cy="241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5832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FCA1E-4156-2146-9B1D-4DD5672F2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r>
              <a:rPr lang="ru-RU" dirty="0"/>
              <a:t> </a:t>
            </a:r>
            <a:r>
              <a:rPr lang="en-US" dirty="0"/>
              <a:t>for “exactly once”</a:t>
            </a:r>
            <a:endParaRPr lang="ru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106868-EF39-604B-8F3C-B20BA27D45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613" y="2176777"/>
            <a:ext cx="11026775" cy="3649033"/>
          </a:xfrm>
        </p:spPr>
      </p:pic>
    </p:spTree>
    <p:extLst>
      <p:ext uri="{BB962C8B-B14F-4D97-AF65-F5344CB8AC3E}">
        <p14:creationId xmlns:p14="http://schemas.microsoft.com/office/powerpoint/2010/main" val="34826160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FCA1E-4156-2146-9B1D-4DD5672F2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r>
              <a:rPr lang="ru-RU" dirty="0"/>
              <a:t> </a:t>
            </a:r>
            <a:r>
              <a:rPr lang="en-US" dirty="0"/>
              <a:t>for “exactly once”</a:t>
            </a:r>
            <a:endParaRPr lang="ru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106868-EF39-604B-8F3C-B20BA27D45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582613" y="2176777"/>
            <a:ext cx="11026775" cy="3649033"/>
          </a:xfrm>
        </p:spPr>
      </p:pic>
    </p:spTree>
    <p:extLst>
      <p:ext uri="{BB962C8B-B14F-4D97-AF65-F5344CB8AC3E}">
        <p14:creationId xmlns:p14="http://schemas.microsoft.com/office/powerpoint/2010/main" val="11203489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B4A9B-751C-5B47-8321-8CDFCB005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r>
              <a:rPr lang="ru-RU" dirty="0"/>
              <a:t> </a:t>
            </a:r>
            <a:r>
              <a:rPr lang="en-US" dirty="0"/>
              <a:t>for “exactly once”</a:t>
            </a:r>
            <a:endParaRPr lang="ru-RU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D81F395-02A1-CD4F-9474-CB032E1BB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0636" y="4765263"/>
            <a:ext cx="590552" cy="137636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8E51B25-E4D7-A044-B9C9-364A8BE1B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747962" y="4765263"/>
            <a:ext cx="590550" cy="137636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8EDFF15-EAE8-D84F-AB3D-CDC95ED3EB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29003" y="4854961"/>
            <a:ext cx="3191144" cy="119697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FF4F347-611E-424A-979A-C52FA1A1AE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19636" y="1690688"/>
            <a:ext cx="2752728" cy="252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115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B4A9B-751C-5B47-8321-8CDFCB005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Problems: network &amp; disk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0D512-6787-9C49-997E-D7FC2D5DE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Throughput</a:t>
            </a:r>
            <a:endParaRPr lang="ru-RU" dirty="0"/>
          </a:p>
          <a:p>
            <a:r>
              <a:rPr lang="en-US" dirty="0"/>
              <a:t>Latency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57527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08E0E-CF7B-6F4B-B9F6-46A2E2C63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Outages &amp; failures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32ACE-4578-054D-AAF3-517791DC6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Hardware failures</a:t>
            </a:r>
            <a:endParaRPr lang="ru-RU" dirty="0"/>
          </a:p>
          <a:p>
            <a:pPr lvl="1"/>
            <a:r>
              <a:rPr lang="en-US" dirty="0"/>
              <a:t>Disk</a:t>
            </a:r>
            <a:endParaRPr lang="ru-RU" dirty="0"/>
          </a:p>
          <a:p>
            <a:pPr lvl="1"/>
            <a:r>
              <a:rPr lang="en-US" dirty="0"/>
              <a:t>Host</a:t>
            </a:r>
            <a:endParaRPr lang="ru-RU" dirty="0"/>
          </a:p>
          <a:p>
            <a:pPr lvl="1"/>
            <a:r>
              <a:rPr lang="en-US" dirty="0"/>
              <a:t>Datacenter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16503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08E0E-CF7B-6F4B-B9F6-46A2E2C63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Outages &amp; failures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32ACE-4578-054D-AAF3-517791DC6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Hardware failures</a:t>
            </a:r>
            <a:endParaRPr lang="ru-RU" dirty="0">
              <a:solidFill>
                <a:schemeClr val="bg2"/>
              </a:solidFill>
            </a:endParaRPr>
          </a:p>
          <a:p>
            <a:pPr lvl="1"/>
            <a:r>
              <a:rPr lang="en-US" dirty="0">
                <a:solidFill>
                  <a:schemeClr val="bg2"/>
                </a:solidFill>
              </a:rPr>
              <a:t>Disk</a:t>
            </a:r>
            <a:endParaRPr lang="ru-RU" dirty="0">
              <a:solidFill>
                <a:schemeClr val="bg2"/>
              </a:solidFill>
            </a:endParaRPr>
          </a:p>
          <a:p>
            <a:pPr lvl="1"/>
            <a:r>
              <a:rPr lang="en-US" dirty="0">
                <a:solidFill>
                  <a:schemeClr val="bg2"/>
                </a:solidFill>
              </a:rPr>
              <a:t>Host</a:t>
            </a:r>
            <a:endParaRPr lang="ru-RU" dirty="0">
              <a:solidFill>
                <a:schemeClr val="bg2"/>
              </a:solidFill>
            </a:endParaRPr>
          </a:p>
          <a:p>
            <a:pPr lvl="1"/>
            <a:r>
              <a:rPr lang="en-US" dirty="0">
                <a:solidFill>
                  <a:schemeClr val="bg2"/>
                </a:solidFill>
              </a:rPr>
              <a:t>Datacenter</a:t>
            </a:r>
            <a:endParaRPr lang="ru-RU" dirty="0">
              <a:solidFill>
                <a:schemeClr val="bg2"/>
              </a:solidFill>
            </a:endParaRPr>
          </a:p>
          <a:p>
            <a:r>
              <a:rPr lang="en-US" dirty="0"/>
              <a:t>Temporary failures</a:t>
            </a:r>
            <a:r>
              <a:rPr lang="ru-RU" dirty="0"/>
              <a:t> </a:t>
            </a:r>
          </a:p>
          <a:p>
            <a:pPr lvl="1"/>
            <a:r>
              <a:rPr lang="en-US" dirty="0"/>
              <a:t>Power</a:t>
            </a:r>
            <a:endParaRPr lang="ru-RU" dirty="0"/>
          </a:p>
          <a:p>
            <a:pPr lvl="1"/>
            <a:r>
              <a:rPr lang="en-US" dirty="0"/>
              <a:t>Network</a:t>
            </a:r>
            <a:endParaRPr lang="ru-RU" dirty="0"/>
          </a:p>
          <a:p>
            <a:pPr lvl="1"/>
            <a:r>
              <a:rPr lang="en-US" dirty="0"/>
              <a:t>Split brain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34963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08E0E-CF7B-6F4B-B9F6-46A2E2C63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Outages &amp; failures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32ACE-4578-054D-AAF3-517791DC6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972" y="1825624"/>
            <a:ext cx="11376000" cy="503237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Hardware failures</a:t>
            </a:r>
            <a:endParaRPr lang="ru-RU" dirty="0">
              <a:solidFill>
                <a:schemeClr val="bg2"/>
              </a:solidFill>
            </a:endParaRPr>
          </a:p>
          <a:p>
            <a:pPr lvl="1"/>
            <a:r>
              <a:rPr lang="en-US" dirty="0">
                <a:solidFill>
                  <a:schemeClr val="bg2"/>
                </a:solidFill>
              </a:rPr>
              <a:t>Disk</a:t>
            </a:r>
            <a:endParaRPr lang="ru-RU" dirty="0">
              <a:solidFill>
                <a:schemeClr val="bg2"/>
              </a:solidFill>
            </a:endParaRPr>
          </a:p>
          <a:p>
            <a:pPr lvl="1"/>
            <a:r>
              <a:rPr lang="en-US" dirty="0">
                <a:solidFill>
                  <a:schemeClr val="bg2"/>
                </a:solidFill>
              </a:rPr>
              <a:t>Host</a:t>
            </a:r>
            <a:endParaRPr lang="ru-RU" dirty="0">
              <a:solidFill>
                <a:schemeClr val="bg2"/>
              </a:solidFill>
            </a:endParaRPr>
          </a:p>
          <a:p>
            <a:pPr lvl="1"/>
            <a:r>
              <a:rPr lang="en-US" dirty="0">
                <a:solidFill>
                  <a:schemeClr val="bg2"/>
                </a:solidFill>
              </a:rPr>
              <a:t>Datacenter</a:t>
            </a:r>
            <a:endParaRPr lang="ru-RU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Temporary failures</a:t>
            </a:r>
            <a:r>
              <a:rPr lang="ru-RU" dirty="0">
                <a:solidFill>
                  <a:schemeClr val="bg2"/>
                </a:solidFill>
              </a:rPr>
              <a:t> 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Power</a:t>
            </a:r>
            <a:endParaRPr lang="ru-RU" dirty="0">
              <a:solidFill>
                <a:schemeClr val="bg2"/>
              </a:solidFill>
            </a:endParaRPr>
          </a:p>
          <a:p>
            <a:pPr lvl="1"/>
            <a:r>
              <a:rPr lang="en-US" dirty="0">
                <a:solidFill>
                  <a:schemeClr val="bg2"/>
                </a:solidFill>
              </a:rPr>
              <a:t>Network</a:t>
            </a:r>
            <a:endParaRPr lang="ru-RU" dirty="0">
              <a:solidFill>
                <a:schemeClr val="bg2"/>
              </a:solidFill>
            </a:endParaRPr>
          </a:p>
          <a:p>
            <a:pPr lvl="1"/>
            <a:r>
              <a:rPr lang="en-US" dirty="0">
                <a:solidFill>
                  <a:schemeClr val="bg2"/>
                </a:solidFill>
              </a:rPr>
              <a:t>Split brain</a:t>
            </a:r>
            <a:endParaRPr lang="ru-RU" dirty="0">
              <a:solidFill>
                <a:schemeClr val="bg2"/>
              </a:solidFill>
            </a:endParaRPr>
          </a:p>
          <a:p>
            <a:r>
              <a:rPr lang="en-US" dirty="0"/>
              <a:t>Permanent failure</a:t>
            </a:r>
            <a:endParaRPr lang="ru-RU" dirty="0"/>
          </a:p>
          <a:p>
            <a:pPr lvl="1"/>
            <a:r>
              <a:rPr lang="en-US" dirty="0"/>
              <a:t>Physical destruction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5521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08E0E-CF7B-6F4B-B9F6-46A2E2C63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Outages &amp; failures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32ACE-4578-054D-AAF3-517791DC6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972" y="1825624"/>
            <a:ext cx="11376000" cy="503237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Hardware failures</a:t>
            </a:r>
            <a:endParaRPr lang="ru-RU" dirty="0">
              <a:solidFill>
                <a:schemeClr val="bg2"/>
              </a:solidFill>
            </a:endParaRPr>
          </a:p>
          <a:p>
            <a:pPr lvl="1"/>
            <a:r>
              <a:rPr lang="en-US" dirty="0">
                <a:solidFill>
                  <a:schemeClr val="bg2"/>
                </a:solidFill>
              </a:rPr>
              <a:t>Disk</a:t>
            </a:r>
            <a:endParaRPr lang="ru-RU" dirty="0">
              <a:solidFill>
                <a:schemeClr val="bg2"/>
              </a:solidFill>
            </a:endParaRPr>
          </a:p>
          <a:p>
            <a:pPr lvl="1"/>
            <a:r>
              <a:rPr lang="en-US" dirty="0">
                <a:solidFill>
                  <a:schemeClr val="bg2"/>
                </a:solidFill>
              </a:rPr>
              <a:t>Host</a:t>
            </a:r>
            <a:endParaRPr lang="ru-RU" dirty="0">
              <a:solidFill>
                <a:schemeClr val="bg2"/>
              </a:solidFill>
            </a:endParaRPr>
          </a:p>
          <a:p>
            <a:pPr lvl="1"/>
            <a:r>
              <a:rPr lang="en-US" dirty="0">
                <a:solidFill>
                  <a:schemeClr val="bg2"/>
                </a:solidFill>
              </a:rPr>
              <a:t>Datacenter</a:t>
            </a:r>
            <a:endParaRPr lang="ru-RU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Temporary failures</a:t>
            </a:r>
            <a:r>
              <a:rPr lang="ru-RU" dirty="0">
                <a:solidFill>
                  <a:schemeClr val="bg2"/>
                </a:solidFill>
              </a:rPr>
              <a:t> 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Power</a:t>
            </a:r>
            <a:endParaRPr lang="ru-RU" dirty="0">
              <a:solidFill>
                <a:schemeClr val="bg2"/>
              </a:solidFill>
            </a:endParaRPr>
          </a:p>
          <a:p>
            <a:pPr lvl="1"/>
            <a:r>
              <a:rPr lang="en-US" dirty="0">
                <a:solidFill>
                  <a:schemeClr val="bg2"/>
                </a:solidFill>
              </a:rPr>
              <a:t>Network</a:t>
            </a:r>
            <a:endParaRPr lang="ru-RU" dirty="0">
              <a:solidFill>
                <a:schemeClr val="bg2"/>
              </a:solidFill>
            </a:endParaRPr>
          </a:p>
          <a:p>
            <a:pPr lvl="1"/>
            <a:r>
              <a:rPr lang="en-US" dirty="0">
                <a:solidFill>
                  <a:schemeClr val="bg2"/>
                </a:solidFill>
              </a:rPr>
              <a:t>Split brain</a:t>
            </a:r>
            <a:endParaRPr lang="ru-RU" dirty="0">
              <a:solidFill>
                <a:schemeClr val="bg2"/>
              </a:solidFill>
            </a:endParaRPr>
          </a:p>
          <a:p>
            <a:r>
              <a:rPr lang="en-US" dirty="0"/>
              <a:t>Permanent failure</a:t>
            </a:r>
            <a:endParaRPr lang="ru-RU" dirty="0"/>
          </a:p>
          <a:p>
            <a:pPr lvl="1"/>
            <a:r>
              <a:rPr lang="en-US" dirty="0"/>
              <a:t>Physical destruction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0E6EE3-177C-CBF3-5C40-B5F4FC83EAB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8095" y="1825625"/>
            <a:ext cx="6703905" cy="50323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E163395-256D-4DE3-6816-611E6955B951}"/>
              </a:ext>
            </a:extLst>
          </p:cNvPr>
          <p:cNvSpPr/>
          <p:nvPr/>
        </p:nvSpPr>
        <p:spPr>
          <a:xfrm>
            <a:off x="5488095" y="1825625"/>
            <a:ext cx="3760077" cy="5032375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60B16C-4AEF-9927-F029-387955DF1359}"/>
              </a:ext>
            </a:extLst>
          </p:cNvPr>
          <p:cNvSpPr txBox="1"/>
          <p:nvPr/>
        </p:nvSpPr>
        <p:spPr>
          <a:xfrm rot="16200000">
            <a:off x="11406208" y="6072208"/>
            <a:ext cx="123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RU" sz="1600" dirty="0">
                <a:latin typeface="TT Travels Regular" panose="02000503030000020004" pitchFamily="2" charset="77"/>
              </a:rPr>
              <a:t>© TVN BiS</a:t>
            </a:r>
          </a:p>
        </p:txBody>
      </p:sp>
    </p:spTree>
    <p:extLst>
      <p:ext uri="{BB962C8B-B14F-4D97-AF65-F5344CB8AC3E}">
        <p14:creationId xmlns:p14="http://schemas.microsoft.com/office/powerpoint/2010/main" val="577220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79120-4EEB-8D45-9CDA-017F2FEEE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distribution</a:t>
            </a:r>
            <a:endParaRPr lang="ru-R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62DE064-D9EB-F446-859A-FA68D87BB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800000" y="1690688"/>
            <a:ext cx="8617816" cy="4356000"/>
          </a:xfrm>
        </p:spPr>
      </p:pic>
    </p:spTree>
    <p:extLst>
      <p:ext uri="{BB962C8B-B14F-4D97-AF65-F5344CB8AC3E}">
        <p14:creationId xmlns:p14="http://schemas.microsoft.com/office/powerpoint/2010/main" val="33572318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08E0E-CF7B-6F4B-B9F6-46A2E2C63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Reliability explained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32ACE-4578-054D-AAF3-517791DC6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Availability</a:t>
            </a:r>
          </a:p>
          <a:p>
            <a:pPr lvl="1"/>
            <a:endParaRPr lang="en-US" dirty="0"/>
          </a:p>
          <a:p>
            <a:pPr lvl="1"/>
            <a:endParaRPr lang="ru-RU" dirty="0"/>
          </a:p>
          <a:p>
            <a:r>
              <a:rPr lang="en-US" dirty="0"/>
              <a:t>Durability</a:t>
            </a:r>
          </a:p>
          <a:p>
            <a:pPr lvl="1"/>
            <a:endParaRPr lang="en-US" dirty="0"/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55068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08E0E-CF7B-6F4B-B9F6-46A2E2C63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Reliability explained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32ACE-4578-054D-AAF3-517791DC6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Availability</a:t>
            </a:r>
          </a:p>
          <a:p>
            <a:pPr lvl="1"/>
            <a:r>
              <a:rPr lang="en-US" dirty="0"/>
              <a:t>Ability to receive messages</a:t>
            </a:r>
          </a:p>
          <a:p>
            <a:pPr lvl="1"/>
            <a:r>
              <a:rPr lang="en-US" dirty="0"/>
              <a:t>Ability to store messages</a:t>
            </a:r>
            <a:endParaRPr lang="ru-RU" dirty="0"/>
          </a:p>
          <a:p>
            <a:r>
              <a:rPr lang="en-US" dirty="0"/>
              <a:t>Durability</a:t>
            </a:r>
          </a:p>
        </p:txBody>
      </p:sp>
    </p:spTree>
    <p:extLst>
      <p:ext uri="{BB962C8B-B14F-4D97-AF65-F5344CB8AC3E}">
        <p14:creationId xmlns:p14="http://schemas.microsoft.com/office/powerpoint/2010/main" val="33826880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08E0E-CF7B-6F4B-B9F6-46A2E2C63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Reliability explained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32ACE-4578-054D-AAF3-517791DC61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Availability</a:t>
            </a:r>
          </a:p>
          <a:p>
            <a:pPr lvl="1"/>
            <a:r>
              <a:rPr lang="en-US" dirty="0"/>
              <a:t>Ability to receive messages</a:t>
            </a:r>
          </a:p>
          <a:p>
            <a:pPr lvl="1"/>
            <a:r>
              <a:rPr lang="en-US" dirty="0"/>
              <a:t>Ability to store messages</a:t>
            </a:r>
            <a:endParaRPr lang="ru-RU" dirty="0"/>
          </a:p>
          <a:p>
            <a:r>
              <a:rPr lang="en-US" dirty="0"/>
              <a:t>Durability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85C012-8706-32A2-08AB-2B350B5469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RU" dirty="0"/>
              <a:t>The queue is </a:t>
            </a:r>
            <a:r>
              <a:rPr lang="en-RU" b="1" i="1" dirty="0"/>
              <a:t>available</a:t>
            </a:r>
            <a:br>
              <a:rPr lang="en-RU" dirty="0"/>
            </a:br>
            <a:r>
              <a:rPr lang="en-GB" dirty="0" err="1"/>
              <a:t>i</a:t>
            </a:r>
            <a:r>
              <a:rPr lang="en-RU" dirty="0"/>
              <a:t>f </a:t>
            </a:r>
            <a:r>
              <a:rPr lang="en-RU" b="1" i="1" dirty="0"/>
              <a:t>producer</a:t>
            </a:r>
            <a:r>
              <a:rPr lang="en-RU" dirty="0"/>
              <a:t> could produce message</a:t>
            </a:r>
          </a:p>
        </p:txBody>
      </p:sp>
    </p:spTree>
    <p:extLst>
      <p:ext uri="{BB962C8B-B14F-4D97-AF65-F5344CB8AC3E}">
        <p14:creationId xmlns:p14="http://schemas.microsoft.com/office/powerpoint/2010/main" val="8991850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08E0E-CF7B-6F4B-B9F6-46A2E2C63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Reliability explained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32ACE-4578-054D-AAF3-517791DC6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Availability</a:t>
            </a:r>
          </a:p>
          <a:p>
            <a:pPr lvl="1"/>
            <a:r>
              <a:rPr lang="en-US" dirty="0"/>
              <a:t>Ability to receive messages</a:t>
            </a:r>
          </a:p>
          <a:p>
            <a:pPr lvl="1"/>
            <a:r>
              <a:rPr lang="en-US" dirty="0"/>
              <a:t>Ability to store messages</a:t>
            </a:r>
            <a:endParaRPr lang="ru-RU" dirty="0"/>
          </a:p>
          <a:p>
            <a:r>
              <a:rPr lang="en-US" dirty="0"/>
              <a:t>Durability</a:t>
            </a:r>
          </a:p>
          <a:p>
            <a:pPr lvl="1"/>
            <a:r>
              <a:rPr lang="en-US" dirty="0"/>
              <a:t>Ability to not lose received and confirmed messages</a:t>
            </a:r>
          </a:p>
        </p:txBody>
      </p:sp>
    </p:spTree>
    <p:extLst>
      <p:ext uri="{BB962C8B-B14F-4D97-AF65-F5344CB8AC3E}">
        <p14:creationId xmlns:p14="http://schemas.microsoft.com/office/powerpoint/2010/main" val="15395785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08E0E-CF7B-6F4B-B9F6-46A2E2C63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Reliability explained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32ACE-4578-054D-AAF3-517791DC61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Availability</a:t>
            </a:r>
          </a:p>
          <a:p>
            <a:pPr lvl="1"/>
            <a:r>
              <a:rPr lang="en-US" dirty="0"/>
              <a:t>Ability to receive messages</a:t>
            </a:r>
          </a:p>
          <a:p>
            <a:pPr lvl="1"/>
            <a:r>
              <a:rPr lang="en-US" dirty="0"/>
              <a:t>Ability to store messages</a:t>
            </a:r>
            <a:endParaRPr lang="ru-RU" dirty="0"/>
          </a:p>
          <a:p>
            <a:r>
              <a:rPr lang="en-US" dirty="0"/>
              <a:t>Durability</a:t>
            </a:r>
          </a:p>
          <a:p>
            <a:pPr lvl="1"/>
            <a:r>
              <a:rPr lang="en-US" dirty="0"/>
              <a:t>Ability to not lose messages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350E9A-E0E8-AF0A-57A8-4283C97DE6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RU" dirty="0"/>
              <a:t>The queue is </a:t>
            </a:r>
            <a:r>
              <a:rPr lang="en-RU" b="1" i="1" dirty="0"/>
              <a:t>durable</a:t>
            </a:r>
            <a:br>
              <a:rPr lang="en-RU" dirty="0"/>
            </a:br>
            <a:r>
              <a:rPr lang="en-RU" dirty="0"/>
              <a:t>if </a:t>
            </a:r>
            <a:r>
              <a:rPr lang="en-RU" b="1" i="1" dirty="0"/>
              <a:t>concumer</a:t>
            </a:r>
            <a:r>
              <a:rPr lang="en-RU" dirty="0"/>
              <a:t> receives</a:t>
            </a:r>
            <a:br>
              <a:rPr lang="en-RU" dirty="0"/>
            </a:br>
            <a:r>
              <a:rPr lang="en-RU" b="1" i="1" dirty="0"/>
              <a:t>all the messages</a:t>
            </a:r>
            <a:r>
              <a:rPr lang="en-RU" dirty="0"/>
              <a:t> from producer</a:t>
            </a:r>
          </a:p>
        </p:txBody>
      </p:sp>
    </p:spTree>
    <p:extLst>
      <p:ext uri="{BB962C8B-B14F-4D97-AF65-F5344CB8AC3E}">
        <p14:creationId xmlns:p14="http://schemas.microsoft.com/office/powerpoint/2010/main" val="6931352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08E0E-CF7B-6F4B-B9F6-46A2E2C63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queue properties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32ACE-4578-054D-AAF3-517791DC6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Availability</a:t>
            </a:r>
          </a:p>
          <a:p>
            <a:pPr lvl="1"/>
            <a:r>
              <a:rPr lang="en-US" dirty="0"/>
              <a:t>Ability to receive &amp; store messages</a:t>
            </a:r>
          </a:p>
          <a:p>
            <a:r>
              <a:rPr lang="en-US" dirty="0"/>
              <a:t>Durability</a:t>
            </a:r>
          </a:p>
          <a:p>
            <a:pPr lvl="1"/>
            <a:r>
              <a:rPr lang="en-US" dirty="0"/>
              <a:t>Ability to not lose received messages</a:t>
            </a:r>
          </a:p>
          <a:p>
            <a:r>
              <a:rPr lang="en-US" dirty="0"/>
              <a:t>Delivery guarantee</a:t>
            </a:r>
          </a:p>
          <a:p>
            <a:pPr lvl="1"/>
            <a:r>
              <a:rPr lang="en-US" dirty="0"/>
              <a:t>A promise to deliver a message</a:t>
            </a:r>
          </a:p>
          <a:p>
            <a:pPr lvl="1"/>
            <a:r>
              <a:rPr lang="en-US" dirty="0"/>
              <a:t>“At least once” (X ≥ 1)</a:t>
            </a:r>
          </a:p>
          <a:p>
            <a:pPr lvl="1"/>
            <a:r>
              <a:rPr lang="en-US" dirty="0"/>
              <a:t>“At most once” (X ≤ 1)</a:t>
            </a:r>
          </a:p>
          <a:p>
            <a:pPr lvl="1"/>
            <a:r>
              <a:rPr lang="en-US" dirty="0"/>
              <a:t>“Exactly once”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3598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08E0E-CF7B-6F4B-B9F6-46A2E2C63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queue properties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32ACE-4578-054D-AAF3-517791DC6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Availability</a:t>
            </a:r>
          </a:p>
          <a:p>
            <a:pPr lvl="1"/>
            <a:r>
              <a:rPr lang="en-US" dirty="0"/>
              <a:t>Ability to receive &amp; store messages</a:t>
            </a:r>
          </a:p>
          <a:p>
            <a:r>
              <a:rPr lang="en-US" dirty="0"/>
              <a:t>Durability</a:t>
            </a:r>
          </a:p>
          <a:p>
            <a:pPr lvl="1"/>
            <a:r>
              <a:rPr lang="en-US" dirty="0"/>
              <a:t>Ability to not lose received messages</a:t>
            </a:r>
          </a:p>
          <a:p>
            <a:r>
              <a:rPr lang="en-US" dirty="0"/>
              <a:t>Delivery guarantee</a:t>
            </a:r>
          </a:p>
          <a:p>
            <a:pPr lvl="1"/>
            <a:r>
              <a:rPr lang="en-US" dirty="0"/>
              <a:t>A promise to deliver a message</a:t>
            </a:r>
          </a:p>
          <a:p>
            <a:pPr lvl="1"/>
            <a:r>
              <a:rPr lang="en-US" dirty="0"/>
              <a:t>“At least once” (X ≥ 1)</a:t>
            </a:r>
          </a:p>
          <a:p>
            <a:pPr lvl="1"/>
            <a:r>
              <a:rPr lang="en-US" dirty="0"/>
              <a:t>“At most once” (X ≤ 1)</a:t>
            </a:r>
          </a:p>
          <a:p>
            <a:pPr lvl="1"/>
            <a:r>
              <a:rPr lang="en-US" dirty="0"/>
              <a:t>“Exactly once” is impossible, while stated by many*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2029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08E0E-CF7B-6F4B-B9F6-46A2E2C63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queue properties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32ACE-4578-054D-AAF3-517791DC6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Availability</a:t>
            </a:r>
          </a:p>
          <a:p>
            <a:pPr lvl="1"/>
            <a:r>
              <a:rPr lang="en-US" dirty="0"/>
              <a:t>Ability to receive &amp; store messages</a:t>
            </a:r>
          </a:p>
          <a:p>
            <a:r>
              <a:rPr lang="en-US" dirty="0"/>
              <a:t>Durability</a:t>
            </a:r>
          </a:p>
          <a:p>
            <a:pPr lvl="1"/>
            <a:r>
              <a:rPr lang="en-US" dirty="0"/>
              <a:t>Ability to not lose received messages</a:t>
            </a:r>
          </a:p>
          <a:p>
            <a:r>
              <a:rPr lang="en-US" dirty="0"/>
              <a:t>Delivery guarantee</a:t>
            </a:r>
          </a:p>
          <a:p>
            <a:pPr lvl="1"/>
            <a:r>
              <a:rPr lang="en-US" dirty="0"/>
              <a:t>A promise to deliver a message</a:t>
            </a:r>
          </a:p>
          <a:p>
            <a:pPr lvl="1"/>
            <a:r>
              <a:rPr lang="en-US" dirty="0"/>
              <a:t>“At least once” (X ≥ 1)</a:t>
            </a:r>
          </a:p>
          <a:p>
            <a:pPr lvl="1"/>
            <a:r>
              <a:rPr lang="en-US" dirty="0"/>
              <a:t>“At most once” (X ≤ 1)</a:t>
            </a:r>
          </a:p>
          <a:p>
            <a:pPr lvl="1"/>
            <a:r>
              <a:rPr lang="en-US" dirty="0"/>
              <a:t>“Exactly once” = “At least once” + Idempotence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9430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08E0E-CF7B-6F4B-B9F6-46A2E2C63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queue properties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32ACE-4578-054D-AAF3-517791DC6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Availability</a:t>
            </a:r>
          </a:p>
          <a:p>
            <a:pPr lvl="1"/>
            <a:r>
              <a:rPr lang="en-US" dirty="0"/>
              <a:t>Ability to receive &amp; store messages</a:t>
            </a:r>
          </a:p>
          <a:p>
            <a:r>
              <a:rPr lang="en-US" dirty="0"/>
              <a:t>Durability</a:t>
            </a:r>
          </a:p>
          <a:p>
            <a:pPr lvl="1"/>
            <a:r>
              <a:rPr lang="en-US" dirty="0"/>
              <a:t>Ability to not lose received messages</a:t>
            </a:r>
          </a:p>
          <a:p>
            <a:r>
              <a:rPr lang="en-US" dirty="0"/>
              <a:t>Delivery guarantee</a:t>
            </a:r>
          </a:p>
          <a:p>
            <a:pPr lvl="1"/>
            <a:r>
              <a:rPr lang="en-US" dirty="0"/>
              <a:t>A promise to deliver “At least once” or “At most once”</a:t>
            </a:r>
          </a:p>
          <a:p>
            <a:r>
              <a:rPr lang="en-US" dirty="0"/>
              <a:t>Scalability</a:t>
            </a:r>
          </a:p>
          <a:p>
            <a:pPr lvl="1"/>
            <a:r>
              <a:rPr lang="en-US" dirty="0"/>
              <a:t>Ability to increase throughput by adding nodes</a:t>
            </a:r>
          </a:p>
        </p:txBody>
      </p:sp>
    </p:spTree>
    <p:extLst>
      <p:ext uri="{BB962C8B-B14F-4D97-AF65-F5344CB8AC3E}">
        <p14:creationId xmlns:p14="http://schemas.microsoft.com/office/powerpoint/2010/main" val="17965461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699C3-F135-4F2F-5679-29DAB83CE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Topology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E6409-91C7-D381-4176-2791ADFE95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176794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79120-4EEB-8D45-9CDA-017F2FEEE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194" y="252000"/>
            <a:ext cx="11604328" cy="1325563"/>
          </a:xfrm>
        </p:spPr>
        <p:txBody>
          <a:bodyPr/>
          <a:lstStyle/>
          <a:p>
            <a:r>
              <a:rPr lang="en-US" dirty="0"/>
              <a:t>What are queues used for?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33F91-2F9C-E24F-8000-AB88FD732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D4D4D4"/>
                </a:solidFill>
              </a:rPr>
              <a:t>Task distribution</a:t>
            </a:r>
            <a:endParaRPr lang="ru-RU" dirty="0">
              <a:solidFill>
                <a:srgbClr val="D4D4D4"/>
              </a:solidFill>
            </a:endParaRPr>
          </a:p>
          <a:p>
            <a:r>
              <a:rPr lang="en-US" dirty="0"/>
              <a:t>Execution scheduling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8368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03C6A-997E-6C44-8AF8-14C29C84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Topology</a:t>
            </a:r>
            <a:r>
              <a:rPr lang="ru-RU" dirty="0"/>
              <a:t>: </a:t>
            </a:r>
            <a:r>
              <a:rPr lang="en-US" dirty="0"/>
              <a:t>single instance</a:t>
            </a:r>
            <a:endParaRPr lang="ru-RU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EF77F73-B90B-D04C-A270-0111576EA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00200" y="2550005"/>
            <a:ext cx="8991600" cy="2027735"/>
          </a:xfrm>
        </p:spPr>
      </p:pic>
    </p:spTree>
    <p:extLst>
      <p:ext uri="{BB962C8B-B14F-4D97-AF65-F5344CB8AC3E}">
        <p14:creationId xmlns:p14="http://schemas.microsoft.com/office/powerpoint/2010/main" val="18652246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03C6A-997E-6C44-8AF8-14C29C84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Topology</a:t>
            </a:r>
            <a:r>
              <a:rPr lang="ru-RU" dirty="0"/>
              <a:t>: </a:t>
            </a:r>
            <a:r>
              <a:rPr lang="en-US" dirty="0"/>
              <a:t>single instance</a:t>
            </a:r>
            <a:endParaRPr lang="ru-RU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EF77F73-B90B-D04C-A270-0111576EA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00200" y="2550005"/>
            <a:ext cx="8991600" cy="202773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A6A795-74B1-CA3A-E853-AFC8A9F1E517}"/>
              </a:ext>
            </a:extLst>
          </p:cNvPr>
          <p:cNvSpPr txBox="1"/>
          <p:nvPr/>
        </p:nvSpPr>
        <p:spPr>
          <a:xfrm>
            <a:off x="5073570" y="4321831"/>
            <a:ext cx="20448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RU" sz="2400" dirty="0">
                <a:latin typeface="TT Travels Regular" panose="02000503030000020004" pitchFamily="2" charset="77"/>
              </a:rPr>
              <a:t>RabbitMQ</a:t>
            </a:r>
          </a:p>
          <a:p>
            <a:r>
              <a:rPr lang="en-RU" sz="2400" dirty="0">
                <a:latin typeface="TT Travels Regular" panose="02000503030000020004" pitchFamily="2" charset="77"/>
              </a:rPr>
              <a:t>Redis</a:t>
            </a:r>
          </a:p>
          <a:p>
            <a:pPr algn="l"/>
            <a:r>
              <a:rPr lang="en-RU" sz="2400" dirty="0">
                <a:latin typeface="TT Travels Regular" panose="02000503030000020004" pitchFamily="2" charset="77"/>
              </a:rPr>
              <a:t>ActiveMQ</a:t>
            </a:r>
          </a:p>
          <a:p>
            <a:pPr algn="l"/>
            <a:r>
              <a:rPr lang="en-RU" sz="2400" dirty="0">
                <a:latin typeface="TT Travels Regular" panose="02000503030000020004" pitchFamily="2" charset="77"/>
              </a:rPr>
              <a:t>Beanstakld</a:t>
            </a:r>
          </a:p>
          <a:p>
            <a:pPr algn="l"/>
            <a:r>
              <a:rPr lang="en-RU" sz="2400" dirty="0">
                <a:latin typeface="TT Travels Regular" panose="02000503030000020004" pitchFamily="2" charset="7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3238115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03C6A-997E-6C44-8AF8-14C29C84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Topology</a:t>
            </a:r>
            <a:r>
              <a:rPr lang="ru-RU" dirty="0"/>
              <a:t>: </a:t>
            </a:r>
            <a:r>
              <a:rPr lang="en-US" dirty="0"/>
              <a:t>single instance</a:t>
            </a:r>
            <a:endParaRPr lang="ru-RU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EF77F73-B90B-D04C-A270-0111576EA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600200" y="2550005"/>
            <a:ext cx="8991600" cy="202773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FC4CDF-FCC1-1148-B686-FE8F5A399AA2}"/>
              </a:ext>
            </a:extLst>
          </p:cNvPr>
          <p:cNvSpPr txBox="1"/>
          <p:nvPr/>
        </p:nvSpPr>
        <p:spPr>
          <a:xfrm>
            <a:off x="6096000" y="5437058"/>
            <a:ext cx="525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T Travels Regular" panose="02000503030000020004" pitchFamily="2" charset="77"/>
              </a:rPr>
              <a:t>Availability</a:t>
            </a:r>
            <a:r>
              <a:rPr lang="ru-RU" sz="2800" dirty="0">
                <a:latin typeface="TT Travels Regular" panose="02000503030000020004" pitchFamily="2" charset="77"/>
              </a:rPr>
              <a:t>: </a:t>
            </a:r>
            <a:r>
              <a:rPr lang="en-US" sz="2800" dirty="0">
                <a:solidFill>
                  <a:srgbClr val="FF0000"/>
                </a:solidFill>
                <a:latin typeface="TT Travels Regular" panose="02000503030000020004" pitchFamily="2" charset="77"/>
              </a:rPr>
              <a:t>low</a:t>
            </a:r>
            <a:endParaRPr lang="ru-RU" sz="2800" dirty="0">
              <a:solidFill>
                <a:srgbClr val="FF0000"/>
              </a:solidFill>
              <a:latin typeface="TT Travels Regular" panose="02000503030000020004" pitchFamily="2" charset="77"/>
            </a:endParaRPr>
          </a:p>
          <a:p>
            <a:r>
              <a:rPr lang="en-US" sz="2800" dirty="0">
                <a:latin typeface="TT Travels Regular" panose="02000503030000020004" pitchFamily="2" charset="77"/>
              </a:rPr>
              <a:t>Durability</a:t>
            </a:r>
            <a:r>
              <a:rPr lang="ru-RU" sz="2800" dirty="0">
                <a:latin typeface="TT Travels Regular" panose="02000503030000020004" pitchFamily="2" charset="77"/>
              </a:rPr>
              <a:t>: </a:t>
            </a:r>
            <a:r>
              <a:rPr lang="en-US" sz="2800" dirty="0">
                <a:solidFill>
                  <a:srgbClr val="FF0000"/>
                </a:solidFill>
                <a:latin typeface="TT Travels Regular" panose="02000503030000020004" pitchFamily="2" charset="77"/>
              </a:rPr>
              <a:t>low</a:t>
            </a:r>
            <a:endParaRPr lang="ru-RU" sz="2800" dirty="0">
              <a:solidFill>
                <a:srgbClr val="FF0000"/>
              </a:solidFill>
              <a:latin typeface="TT Travels Regular" panose="02000503030000020004" pitchFamily="2" charset="77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3257369-CFEA-1C85-3C73-8A965887B0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2213" y="2698767"/>
            <a:ext cx="1287574" cy="138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033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03C6A-997E-6C44-8AF8-14C29C84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Topology</a:t>
            </a:r>
            <a:r>
              <a:rPr lang="ru-RU" dirty="0"/>
              <a:t>: </a:t>
            </a:r>
            <a:r>
              <a:rPr lang="en-US" dirty="0"/>
              <a:t>single instance</a:t>
            </a:r>
            <a:endParaRPr lang="ru-RU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EF77F73-B90B-D04C-A270-0111576EA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600200" y="2550005"/>
            <a:ext cx="8991600" cy="202773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337A24-DD78-8948-93BD-92FF0BF37C04}"/>
              </a:ext>
            </a:extLst>
          </p:cNvPr>
          <p:cNvSpPr txBox="1"/>
          <p:nvPr/>
        </p:nvSpPr>
        <p:spPr>
          <a:xfrm>
            <a:off x="838200" y="5437059"/>
            <a:ext cx="5257800" cy="95410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800" dirty="0">
                <a:latin typeface="TT Travels Regular" panose="02000503030000020004" pitchFamily="2" charset="77"/>
              </a:rPr>
              <a:t>Scalability</a:t>
            </a:r>
            <a:r>
              <a:rPr lang="ru-RU" sz="2800" dirty="0">
                <a:latin typeface="TT Travels Regular" panose="02000503030000020004" pitchFamily="2" charset="77"/>
              </a:rPr>
              <a:t>: </a:t>
            </a:r>
            <a:r>
              <a:rPr lang="en-US" sz="2800" dirty="0">
                <a:solidFill>
                  <a:srgbClr val="FF0000"/>
                </a:solidFill>
                <a:latin typeface="TT Travels Regular" panose="02000503030000020004" pitchFamily="2" charset="77"/>
              </a:rPr>
              <a:t>no</a:t>
            </a:r>
          </a:p>
          <a:p>
            <a:endParaRPr lang="ru-RU" sz="2800" dirty="0">
              <a:latin typeface="TT Travels Regular" panose="02000503030000020004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FC4CDF-FCC1-1148-B686-FE8F5A399AA2}"/>
              </a:ext>
            </a:extLst>
          </p:cNvPr>
          <p:cNvSpPr txBox="1"/>
          <p:nvPr/>
        </p:nvSpPr>
        <p:spPr>
          <a:xfrm>
            <a:off x="6096000" y="5437058"/>
            <a:ext cx="525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T Travels Regular" panose="02000503030000020004" pitchFamily="2" charset="77"/>
              </a:rPr>
              <a:t>Availability</a:t>
            </a:r>
            <a:r>
              <a:rPr lang="ru-RU" sz="2800" dirty="0">
                <a:latin typeface="TT Travels Regular" panose="02000503030000020004" pitchFamily="2" charset="77"/>
              </a:rPr>
              <a:t>: </a:t>
            </a:r>
            <a:r>
              <a:rPr lang="en-US" sz="2800" dirty="0">
                <a:solidFill>
                  <a:srgbClr val="FF0000"/>
                </a:solidFill>
                <a:latin typeface="TT Travels Regular" panose="02000503030000020004" pitchFamily="2" charset="77"/>
              </a:rPr>
              <a:t>low</a:t>
            </a:r>
            <a:endParaRPr lang="ru-RU" sz="2800" dirty="0">
              <a:solidFill>
                <a:srgbClr val="FF0000"/>
              </a:solidFill>
              <a:latin typeface="TT Travels Regular" panose="02000503030000020004" pitchFamily="2" charset="77"/>
            </a:endParaRPr>
          </a:p>
          <a:p>
            <a:r>
              <a:rPr lang="en-US" sz="2800" dirty="0">
                <a:latin typeface="TT Travels Regular" panose="02000503030000020004" pitchFamily="2" charset="77"/>
              </a:rPr>
              <a:t>Durability</a:t>
            </a:r>
            <a:r>
              <a:rPr lang="ru-RU" sz="2800" dirty="0">
                <a:latin typeface="TT Travels Regular" panose="02000503030000020004" pitchFamily="2" charset="77"/>
              </a:rPr>
              <a:t>: </a:t>
            </a:r>
            <a:r>
              <a:rPr lang="en-US" sz="2800" dirty="0">
                <a:solidFill>
                  <a:srgbClr val="FF0000"/>
                </a:solidFill>
                <a:latin typeface="TT Travels Regular" panose="02000503030000020004" pitchFamily="2" charset="77"/>
              </a:rPr>
              <a:t>low</a:t>
            </a:r>
            <a:endParaRPr lang="ru-RU" sz="2800" dirty="0">
              <a:solidFill>
                <a:srgbClr val="FF0000"/>
              </a:solidFill>
              <a:latin typeface="TT Travels Regular" panose="02000503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669234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03C6A-997E-6C44-8AF8-14C29C84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Topology</a:t>
            </a:r>
            <a:r>
              <a:rPr lang="ru-RU" dirty="0"/>
              <a:t>: </a:t>
            </a:r>
            <a:r>
              <a:rPr lang="en-US" dirty="0"/>
              <a:t>single instance</a:t>
            </a:r>
            <a:endParaRPr lang="ru-RU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EF77F73-B90B-D04C-A270-0111576EA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600200" y="2550005"/>
            <a:ext cx="8991600" cy="202773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337A24-DD78-8948-93BD-92FF0BF37C04}"/>
              </a:ext>
            </a:extLst>
          </p:cNvPr>
          <p:cNvSpPr txBox="1"/>
          <p:nvPr/>
        </p:nvSpPr>
        <p:spPr>
          <a:xfrm>
            <a:off x="838200" y="5437059"/>
            <a:ext cx="5257800" cy="95410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800" dirty="0">
                <a:latin typeface="TT Travels Regular" panose="02000503030000020004" pitchFamily="2" charset="77"/>
              </a:rPr>
              <a:t>Scalability</a:t>
            </a:r>
            <a:r>
              <a:rPr lang="ru-RU" sz="2800" dirty="0">
                <a:latin typeface="TT Travels Regular" panose="02000503030000020004" pitchFamily="2" charset="77"/>
              </a:rPr>
              <a:t>: </a:t>
            </a:r>
            <a:r>
              <a:rPr lang="en-US" sz="2800" dirty="0">
                <a:solidFill>
                  <a:srgbClr val="FF0000"/>
                </a:solidFill>
                <a:latin typeface="TT Travels Regular" panose="02000503030000020004" pitchFamily="2" charset="77"/>
              </a:rPr>
              <a:t>no</a:t>
            </a:r>
          </a:p>
          <a:p>
            <a:r>
              <a:rPr lang="en-US" sz="2800" dirty="0">
                <a:latin typeface="TT Travels Regular" panose="02000503030000020004" pitchFamily="2" charset="77"/>
              </a:rPr>
              <a:t>Guarantee: </a:t>
            </a:r>
            <a:r>
              <a:rPr lang="en-US" sz="2800" dirty="0">
                <a:solidFill>
                  <a:srgbClr val="FF0000"/>
                </a:solidFill>
                <a:latin typeface="TT Travels Regular" panose="02000503030000020004" pitchFamily="2" charset="77"/>
              </a:rPr>
              <a:t>X ≤ 1</a:t>
            </a:r>
            <a:r>
              <a:rPr lang="en-US" sz="2800" dirty="0">
                <a:latin typeface="TT Travels Regular" panose="02000503030000020004" pitchFamily="2" charset="77"/>
              </a:rPr>
              <a:t>, X ≥ 1</a:t>
            </a:r>
            <a:endParaRPr lang="ru-RU" sz="2800" dirty="0">
              <a:latin typeface="TT Travels Regular" panose="02000503030000020004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FC4CDF-FCC1-1148-B686-FE8F5A399AA2}"/>
              </a:ext>
            </a:extLst>
          </p:cNvPr>
          <p:cNvSpPr txBox="1"/>
          <p:nvPr/>
        </p:nvSpPr>
        <p:spPr>
          <a:xfrm>
            <a:off x="6096000" y="5437058"/>
            <a:ext cx="525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T Travels Regular" panose="02000503030000020004" pitchFamily="2" charset="77"/>
              </a:rPr>
              <a:t>Availability</a:t>
            </a:r>
            <a:r>
              <a:rPr lang="ru-RU" sz="2800" dirty="0">
                <a:latin typeface="TT Travels Regular" panose="02000503030000020004" pitchFamily="2" charset="77"/>
              </a:rPr>
              <a:t>: </a:t>
            </a:r>
            <a:r>
              <a:rPr lang="en-US" sz="2800" dirty="0">
                <a:solidFill>
                  <a:srgbClr val="FF0000"/>
                </a:solidFill>
                <a:latin typeface="TT Travels Regular" panose="02000503030000020004" pitchFamily="2" charset="77"/>
              </a:rPr>
              <a:t>low</a:t>
            </a:r>
            <a:endParaRPr lang="ru-RU" sz="2800" dirty="0">
              <a:solidFill>
                <a:srgbClr val="FF0000"/>
              </a:solidFill>
              <a:latin typeface="TT Travels Regular" panose="02000503030000020004" pitchFamily="2" charset="77"/>
            </a:endParaRPr>
          </a:p>
          <a:p>
            <a:r>
              <a:rPr lang="en-US" sz="2800" dirty="0">
                <a:latin typeface="TT Travels Regular" panose="02000503030000020004" pitchFamily="2" charset="77"/>
              </a:rPr>
              <a:t>Durability</a:t>
            </a:r>
            <a:r>
              <a:rPr lang="ru-RU" sz="2800" dirty="0">
                <a:latin typeface="TT Travels Regular" panose="02000503030000020004" pitchFamily="2" charset="77"/>
              </a:rPr>
              <a:t>: </a:t>
            </a:r>
            <a:r>
              <a:rPr lang="en-US" sz="2800" dirty="0">
                <a:solidFill>
                  <a:srgbClr val="FF0000"/>
                </a:solidFill>
                <a:latin typeface="TT Travels Regular" panose="02000503030000020004" pitchFamily="2" charset="77"/>
              </a:rPr>
              <a:t>low</a:t>
            </a:r>
            <a:endParaRPr lang="ru-RU" sz="2800" dirty="0">
              <a:solidFill>
                <a:srgbClr val="FF0000"/>
              </a:solidFill>
              <a:latin typeface="TT Travels Regular" panose="02000503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5874689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03C6A-997E-6C44-8AF8-14C29C84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Topology</a:t>
            </a:r>
            <a:r>
              <a:rPr lang="ru-RU" dirty="0"/>
              <a:t>: </a:t>
            </a:r>
            <a:r>
              <a:rPr lang="en-US" dirty="0"/>
              <a:t>single instance</a:t>
            </a:r>
            <a:endParaRPr lang="ru-RU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EF77F73-B90B-D04C-A270-0111576EA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600200" y="2550005"/>
            <a:ext cx="8991600" cy="202773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337A24-DD78-8948-93BD-92FF0BF37C04}"/>
              </a:ext>
            </a:extLst>
          </p:cNvPr>
          <p:cNvSpPr txBox="1"/>
          <p:nvPr/>
        </p:nvSpPr>
        <p:spPr>
          <a:xfrm>
            <a:off x="838200" y="5437059"/>
            <a:ext cx="5257800" cy="95410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800" dirty="0">
                <a:latin typeface="TT Travels Regular" panose="02000503030000020004" pitchFamily="2" charset="77"/>
              </a:rPr>
              <a:t>Scalability</a:t>
            </a:r>
            <a:r>
              <a:rPr lang="ru-RU" sz="2800" dirty="0">
                <a:latin typeface="TT Travels Regular" panose="02000503030000020004" pitchFamily="2" charset="77"/>
              </a:rPr>
              <a:t>: </a:t>
            </a:r>
            <a:r>
              <a:rPr lang="en-US" sz="2800" dirty="0">
                <a:solidFill>
                  <a:srgbClr val="FF0000"/>
                </a:solidFill>
                <a:latin typeface="TT Travels Regular" panose="02000503030000020004" pitchFamily="2" charset="77"/>
              </a:rPr>
              <a:t>no</a:t>
            </a:r>
          </a:p>
          <a:p>
            <a:r>
              <a:rPr lang="en-US" sz="2800" dirty="0">
                <a:latin typeface="TT Travels Regular" panose="02000503030000020004" pitchFamily="2" charset="77"/>
              </a:rPr>
              <a:t>Guarantee: </a:t>
            </a:r>
            <a:r>
              <a:rPr lang="en-US" sz="2800" dirty="0">
                <a:solidFill>
                  <a:srgbClr val="FF0000"/>
                </a:solidFill>
                <a:latin typeface="TT Travels Regular" panose="02000503030000020004" pitchFamily="2" charset="77"/>
              </a:rPr>
              <a:t>X ≤ 1</a:t>
            </a:r>
            <a:r>
              <a:rPr lang="en-US" sz="2800" dirty="0">
                <a:latin typeface="TT Travels Regular" panose="02000503030000020004" pitchFamily="2" charset="77"/>
              </a:rPr>
              <a:t>, X ≥ 1</a:t>
            </a:r>
            <a:endParaRPr lang="ru-RU" sz="2800" dirty="0">
              <a:latin typeface="TT Travels Regular" panose="02000503030000020004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FC4CDF-FCC1-1148-B686-FE8F5A399AA2}"/>
              </a:ext>
            </a:extLst>
          </p:cNvPr>
          <p:cNvSpPr txBox="1"/>
          <p:nvPr/>
        </p:nvSpPr>
        <p:spPr>
          <a:xfrm>
            <a:off x="6096000" y="5437058"/>
            <a:ext cx="525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T Travels Regular" panose="02000503030000020004" pitchFamily="2" charset="77"/>
              </a:rPr>
              <a:t>Availability</a:t>
            </a:r>
            <a:r>
              <a:rPr lang="ru-RU" sz="2800" dirty="0">
                <a:latin typeface="TT Travels Regular" panose="02000503030000020004" pitchFamily="2" charset="77"/>
              </a:rPr>
              <a:t>: </a:t>
            </a:r>
            <a:r>
              <a:rPr lang="en-US" sz="2800" dirty="0">
                <a:solidFill>
                  <a:srgbClr val="FF0000"/>
                </a:solidFill>
                <a:latin typeface="TT Travels Regular" panose="02000503030000020004" pitchFamily="2" charset="77"/>
              </a:rPr>
              <a:t>low</a:t>
            </a:r>
            <a:endParaRPr lang="ru-RU" sz="2800" dirty="0">
              <a:solidFill>
                <a:srgbClr val="FF0000"/>
              </a:solidFill>
              <a:latin typeface="TT Travels Regular" panose="02000503030000020004" pitchFamily="2" charset="77"/>
            </a:endParaRPr>
          </a:p>
          <a:p>
            <a:r>
              <a:rPr lang="en-US" sz="2800" dirty="0">
                <a:latin typeface="TT Travels Regular" panose="02000503030000020004" pitchFamily="2" charset="77"/>
              </a:rPr>
              <a:t>Durability</a:t>
            </a:r>
            <a:r>
              <a:rPr lang="ru-RU" sz="2800" dirty="0">
                <a:latin typeface="TT Travels Regular" panose="02000503030000020004" pitchFamily="2" charset="77"/>
              </a:rPr>
              <a:t>: </a:t>
            </a:r>
            <a:r>
              <a:rPr lang="en-US" sz="2800" dirty="0">
                <a:solidFill>
                  <a:srgbClr val="FF0000"/>
                </a:solidFill>
                <a:latin typeface="TT Travels Regular" panose="02000503030000020004" pitchFamily="2" charset="77"/>
              </a:rPr>
              <a:t>low</a:t>
            </a:r>
            <a:endParaRPr lang="ru-RU" sz="2800" dirty="0">
              <a:solidFill>
                <a:srgbClr val="FF0000"/>
              </a:solidFill>
              <a:latin typeface="TT Travels Regular" panose="02000503030000020004" pitchFamily="2" charset="77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A447AEA-82BA-B243-81DE-FCAF64601E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19738" y="3887957"/>
            <a:ext cx="1581150" cy="103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33153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03C6A-997E-6C44-8AF8-14C29C84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Topology</a:t>
            </a:r>
            <a:r>
              <a:rPr lang="ru-RU" dirty="0"/>
              <a:t>: </a:t>
            </a:r>
            <a:r>
              <a:rPr lang="en-US" dirty="0"/>
              <a:t>multi-instance</a:t>
            </a:r>
            <a:endParaRPr lang="ru-R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A179E6-F265-9C4F-BF0A-A8D23E973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57300" y="1771697"/>
            <a:ext cx="9677400" cy="331460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540967-470E-3402-6C0B-7E1331105BE8}"/>
              </a:ext>
            </a:extLst>
          </p:cNvPr>
          <p:cNvSpPr txBox="1"/>
          <p:nvPr/>
        </p:nvSpPr>
        <p:spPr>
          <a:xfrm>
            <a:off x="838200" y="5437059"/>
            <a:ext cx="5257800" cy="95410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800" dirty="0">
                <a:latin typeface="TT Travels Regular" panose="02000503030000020004" pitchFamily="2" charset="77"/>
              </a:rPr>
              <a:t>Scalability</a:t>
            </a:r>
            <a:r>
              <a:rPr lang="ru-RU" sz="2800" dirty="0">
                <a:latin typeface="TT Travels Regular" panose="02000503030000020004" pitchFamily="2" charset="77"/>
              </a:rPr>
              <a:t>: </a:t>
            </a:r>
            <a:r>
              <a:rPr lang="en-US" sz="2800" dirty="0">
                <a:solidFill>
                  <a:srgbClr val="00B050"/>
                </a:solidFill>
                <a:latin typeface="TT Travels Regular" panose="02000503030000020004" pitchFamily="2" charset="77"/>
              </a:rPr>
              <a:t>yes</a:t>
            </a:r>
          </a:p>
          <a:p>
            <a:endParaRPr lang="ru-RU" sz="2800" dirty="0">
              <a:latin typeface="TT Travels Regular" panose="02000503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8349001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03C6A-997E-6C44-8AF8-14C29C84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queues, put to 1</a:t>
            </a:r>
            <a:endParaRPr lang="ru-R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A179E6-F265-9C4F-BF0A-A8D23E973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57600" y="1769225"/>
            <a:ext cx="9676800" cy="331954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337A24-DD78-8948-93BD-92FF0BF37C04}"/>
              </a:ext>
            </a:extLst>
          </p:cNvPr>
          <p:cNvSpPr txBox="1"/>
          <p:nvPr/>
        </p:nvSpPr>
        <p:spPr>
          <a:xfrm>
            <a:off x="838200" y="5437059"/>
            <a:ext cx="5257800" cy="95410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800" dirty="0">
                <a:latin typeface="TT Travels Regular" panose="02000503030000020004" pitchFamily="2" charset="77"/>
              </a:rPr>
              <a:t>Scalability</a:t>
            </a:r>
            <a:r>
              <a:rPr lang="ru-RU" sz="2800" dirty="0">
                <a:latin typeface="TT Travels Regular" panose="02000503030000020004" pitchFamily="2" charset="77"/>
              </a:rPr>
              <a:t>: </a:t>
            </a:r>
            <a:r>
              <a:rPr lang="en-US" sz="2800" dirty="0">
                <a:solidFill>
                  <a:srgbClr val="00B050"/>
                </a:solidFill>
                <a:latin typeface="TT Travels Regular" panose="02000503030000020004" pitchFamily="2" charset="77"/>
              </a:rPr>
              <a:t>yes</a:t>
            </a:r>
          </a:p>
          <a:p>
            <a:endParaRPr lang="ru-RU" sz="2800" dirty="0">
              <a:latin typeface="TT Travels Regular" panose="02000503030000020004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FC4CDF-FCC1-1148-B686-FE8F5A399AA2}"/>
              </a:ext>
            </a:extLst>
          </p:cNvPr>
          <p:cNvSpPr txBox="1"/>
          <p:nvPr/>
        </p:nvSpPr>
        <p:spPr>
          <a:xfrm>
            <a:off x="6096000" y="5437058"/>
            <a:ext cx="525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T Travels Regular" panose="02000503030000020004" pitchFamily="2" charset="77"/>
              </a:rPr>
              <a:t>Availability</a:t>
            </a:r>
            <a:r>
              <a:rPr lang="ru-RU" sz="2800" dirty="0">
                <a:latin typeface="TT Travels Regular" panose="02000503030000020004" pitchFamily="2" charset="77"/>
              </a:rPr>
              <a:t>: </a:t>
            </a:r>
            <a:r>
              <a:rPr lang="en-US" sz="2800" dirty="0">
                <a:solidFill>
                  <a:srgbClr val="00B050"/>
                </a:solidFill>
                <a:latin typeface="TT Travels Regular" panose="02000503030000020004" pitchFamily="2" charset="77"/>
              </a:rPr>
              <a:t>high</a:t>
            </a:r>
          </a:p>
          <a:p>
            <a:endParaRPr lang="ru-RU" sz="2800" dirty="0">
              <a:solidFill>
                <a:srgbClr val="FFC000"/>
              </a:solidFill>
              <a:latin typeface="TT Travels Regular" panose="02000503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8482268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03C6A-997E-6C44-8AF8-14C29C84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queues, put to 1</a:t>
            </a:r>
            <a:endParaRPr lang="ru-R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A179E6-F265-9C4F-BF0A-A8D23E973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57600" y="1769225"/>
            <a:ext cx="9676800" cy="331954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337A24-DD78-8948-93BD-92FF0BF37C04}"/>
              </a:ext>
            </a:extLst>
          </p:cNvPr>
          <p:cNvSpPr txBox="1"/>
          <p:nvPr/>
        </p:nvSpPr>
        <p:spPr>
          <a:xfrm>
            <a:off x="838200" y="5437059"/>
            <a:ext cx="5257800" cy="95410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800" dirty="0">
                <a:latin typeface="TT Travels Regular" panose="02000503030000020004" pitchFamily="2" charset="77"/>
              </a:rPr>
              <a:t>Scalability</a:t>
            </a:r>
            <a:r>
              <a:rPr lang="ru-RU" sz="2800" dirty="0">
                <a:latin typeface="TT Travels Regular" panose="02000503030000020004" pitchFamily="2" charset="77"/>
              </a:rPr>
              <a:t>: </a:t>
            </a:r>
            <a:r>
              <a:rPr lang="en-US" sz="2800" dirty="0">
                <a:solidFill>
                  <a:srgbClr val="00B050"/>
                </a:solidFill>
                <a:latin typeface="TT Travels Regular" panose="02000503030000020004" pitchFamily="2" charset="77"/>
              </a:rPr>
              <a:t>yes</a:t>
            </a:r>
          </a:p>
          <a:p>
            <a:r>
              <a:rPr lang="en-US" sz="2800" dirty="0">
                <a:latin typeface="TT Travels Regular" panose="02000503030000020004" pitchFamily="2" charset="77"/>
              </a:rPr>
              <a:t>Guarantee: </a:t>
            </a:r>
            <a:r>
              <a:rPr lang="en-US" sz="2800" dirty="0">
                <a:solidFill>
                  <a:srgbClr val="FF0000"/>
                </a:solidFill>
                <a:latin typeface="TT Travels Regular" panose="02000503030000020004" pitchFamily="2" charset="77"/>
              </a:rPr>
              <a:t>X ≤ 1</a:t>
            </a:r>
            <a:r>
              <a:rPr lang="en-US" sz="2800" dirty="0">
                <a:latin typeface="TT Travels Regular" panose="02000503030000020004" pitchFamily="2" charset="77"/>
              </a:rPr>
              <a:t>, X ≥ 1</a:t>
            </a:r>
            <a:endParaRPr lang="ru-RU" sz="2800" dirty="0">
              <a:latin typeface="TT Travels Regular" panose="02000503030000020004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FC4CDF-FCC1-1148-B686-FE8F5A399AA2}"/>
              </a:ext>
            </a:extLst>
          </p:cNvPr>
          <p:cNvSpPr txBox="1"/>
          <p:nvPr/>
        </p:nvSpPr>
        <p:spPr>
          <a:xfrm>
            <a:off x="6096000" y="5437058"/>
            <a:ext cx="525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T Travels Regular" panose="02000503030000020004" pitchFamily="2" charset="77"/>
              </a:rPr>
              <a:t>Availability</a:t>
            </a:r>
            <a:r>
              <a:rPr lang="ru-RU" sz="2800" dirty="0">
                <a:latin typeface="TT Travels Regular" panose="02000503030000020004" pitchFamily="2" charset="77"/>
              </a:rPr>
              <a:t>: </a:t>
            </a:r>
            <a:r>
              <a:rPr lang="en-US" sz="2800" dirty="0">
                <a:solidFill>
                  <a:srgbClr val="00B050"/>
                </a:solidFill>
                <a:latin typeface="TT Travels Regular" panose="02000503030000020004" pitchFamily="2" charset="77"/>
              </a:rPr>
              <a:t>high</a:t>
            </a:r>
            <a:endParaRPr lang="ru-RU" sz="2800" dirty="0">
              <a:solidFill>
                <a:srgbClr val="00B050"/>
              </a:solidFill>
              <a:latin typeface="TT Travels Regular" panose="02000503030000020004" pitchFamily="2" charset="77"/>
            </a:endParaRPr>
          </a:p>
          <a:p>
            <a:r>
              <a:rPr lang="en-US" sz="2800" dirty="0">
                <a:latin typeface="TT Travels Regular" panose="02000503030000020004" pitchFamily="2" charset="77"/>
              </a:rPr>
              <a:t>Durability</a:t>
            </a:r>
            <a:r>
              <a:rPr lang="ru-RU" sz="2800" dirty="0">
                <a:latin typeface="TT Travels Regular" panose="02000503030000020004" pitchFamily="2" charset="77"/>
              </a:rPr>
              <a:t>: </a:t>
            </a:r>
            <a:r>
              <a:rPr lang="en-US" sz="2800" dirty="0">
                <a:solidFill>
                  <a:srgbClr val="FFC000"/>
                </a:solidFill>
                <a:latin typeface="TT Travels Regular" panose="02000503030000020004" pitchFamily="2" charset="77"/>
              </a:rPr>
              <a:t>medium</a:t>
            </a:r>
            <a:endParaRPr lang="ru-RU" sz="2800" dirty="0">
              <a:solidFill>
                <a:srgbClr val="FFC000"/>
              </a:solidFill>
              <a:latin typeface="TT Travels Regular" panose="02000503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343046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03C6A-997E-6C44-8AF8-14C29C84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queues, put to K/N</a:t>
            </a:r>
            <a:endParaRPr lang="ru-R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A179E6-F265-9C4F-BF0A-A8D23E973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61175" y="1769225"/>
            <a:ext cx="9669650" cy="3319549"/>
          </a:xfrm>
        </p:spPr>
      </p:pic>
    </p:spTree>
    <p:extLst>
      <p:ext uri="{BB962C8B-B14F-4D97-AF65-F5344CB8AC3E}">
        <p14:creationId xmlns:p14="http://schemas.microsoft.com/office/powerpoint/2010/main" val="1222977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</TotalTime>
  <Words>3203</Words>
  <Application>Microsoft Macintosh PowerPoint</Application>
  <PresentationFormat>Widescreen</PresentationFormat>
  <Paragraphs>792</Paragraphs>
  <Slides>139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139</vt:i4>
      </vt:variant>
    </vt:vector>
  </HeadingPairs>
  <TitlesOfParts>
    <vt:vector size="145" baseType="lpstr">
      <vt:lpstr>Arial</vt:lpstr>
      <vt:lpstr>Calibri</vt:lpstr>
      <vt:lpstr>Calibri Light</vt:lpstr>
      <vt:lpstr>TT Travels Bold</vt:lpstr>
      <vt:lpstr>TT Travels Regular</vt:lpstr>
      <vt:lpstr>Office Theme</vt:lpstr>
      <vt:lpstr>Queues Crash Course</vt:lpstr>
      <vt:lpstr>Who am I?</vt:lpstr>
      <vt:lpstr>Full plan</vt:lpstr>
      <vt:lpstr>What is a queue?</vt:lpstr>
      <vt:lpstr>What are queues for?</vt:lpstr>
      <vt:lpstr>Task distribution</vt:lpstr>
      <vt:lpstr>Task distribution</vt:lpstr>
      <vt:lpstr>Task distribution</vt:lpstr>
      <vt:lpstr>What are queues used for?</vt:lpstr>
      <vt:lpstr>Execution scheduling</vt:lpstr>
      <vt:lpstr>Execution scheduling</vt:lpstr>
      <vt:lpstr>What are queues used for?</vt:lpstr>
      <vt:lpstr>What are queues used for?</vt:lpstr>
      <vt:lpstr>What are queues used for?</vt:lpstr>
      <vt:lpstr>What are queues used for?</vt:lpstr>
      <vt:lpstr>What are queues used for?</vt:lpstr>
      <vt:lpstr>Where are queues used?</vt:lpstr>
      <vt:lpstr>Where queues are used?</vt:lpstr>
      <vt:lpstr>Where queues are used?</vt:lpstr>
      <vt:lpstr>Where queues are used?</vt:lpstr>
      <vt:lpstr>Where queues are used?</vt:lpstr>
      <vt:lpstr>Where queues are used?</vt:lpstr>
      <vt:lpstr>Where queues are used?</vt:lpstr>
      <vt:lpstr>Where queues are used?</vt:lpstr>
      <vt:lpstr>What is a queue?</vt:lpstr>
      <vt:lpstr>What is a queue?</vt:lpstr>
      <vt:lpstr>What is a queue?</vt:lpstr>
      <vt:lpstr>Put/Take</vt:lpstr>
      <vt:lpstr>What is a queue?</vt:lpstr>
      <vt:lpstr>Pub/Sub</vt:lpstr>
      <vt:lpstr>What is a queue?</vt:lpstr>
      <vt:lpstr>What is a queue?</vt:lpstr>
      <vt:lpstr>What are the options?</vt:lpstr>
      <vt:lpstr>What are the options?</vt:lpstr>
      <vt:lpstr>What are the options?</vt:lpstr>
      <vt:lpstr>What are the options?</vt:lpstr>
      <vt:lpstr>What are the options?</vt:lpstr>
      <vt:lpstr>Who are the players?</vt:lpstr>
      <vt:lpstr>Apache Kafka</vt:lpstr>
      <vt:lpstr>Red Panda</vt:lpstr>
      <vt:lpstr>RabbitMQ</vt:lpstr>
      <vt:lpstr>Managed Cloud Queue</vt:lpstr>
      <vt:lpstr>NATS Messaging</vt:lpstr>
      <vt:lpstr>Redis</vt:lpstr>
      <vt:lpstr>Tarantool</vt:lpstr>
      <vt:lpstr>Problems and Algorithms</vt:lpstr>
      <vt:lpstr>Possible problems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Would you like yet more?</vt:lpstr>
      <vt:lpstr>Would you like yet more?</vt:lpstr>
      <vt:lpstr>Would you like yet more?</vt:lpstr>
      <vt:lpstr>Would you like yet more?</vt:lpstr>
      <vt:lpstr>Would you like yet more?</vt:lpstr>
      <vt:lpstr>Would you like yet more?</vt:lpstr>
      <vt:lpstr>What’s next? Network</vt:lpstr>
      <vt:lpstr>Two Generals’ Problem</vt:lpstr>
      <vt:lpstr>Two Generals’ Problem</vt:lpstr>
      <vt:lpstr>Two Generals’ Problem</vt:lpstr>
      <vt:lpstr>Two Generals’ Problem</vt:lpstr>
      <vt:lpstr>Two Generals’ Problem</vt:lpstr>
      <vt:lpstr>Two Generals’ Problem</vt:lpstr>
      <vt:lpstr>Solution for “exactly once”</vt:lpstr>
      <vt:lpstr>Solution for “exactly once”</vt:lpstr>
      <vt:lpstr>Solution for “exactly once”</vt:lpstr>
      <vt:lpstr>Problems: network &amp; disk</vt:lpstr>
      <vt:lpstr>Outages &amp; failures</vt:lpstr>
      <vt:lpstr>Outages &amp; failures</vt:lpstr>
      <vt:lpstr>Outages &amp; failures</vt:lpstr>
      <vt:lpstr>Outages &amp; failures</vt:lpstr>
      <vt:lpstr>Reliability explained</vt:lpstr>
      <vt:lpstr>Reliability explained</vt:lpstr>
      <vt:lpstr>Reliability explained</vt:lpstr>
      <vt:lpstr>Reliability explained</vt:lpstr>
      <vt:lpstr>Reliability explained</vt:lpstr>
      <vt:lpstr>Main queue properties</vt:lpstr>
      <vt:lpstr>Main queue properties</vt:lpstr>
      <vt:lpstr>Main queue properties</vt:lpstr>
      <vt:lpstr>Main queue properties</vt:lpstr>
      <vt:lpstr>Topology overview</vt:lpstr>
      <vt:lpstr>Topology: single instance</vt:lpstr>
      <vt:lpstr>Topology: single instance</vt:lpstr>
      <vt:lpstr>Topology: single instance</vt:lpstr>
      <vt:lpstr>Topology: single instance</vt:lpstr>
      <vt:lpstr>Topology: single instance</vt:lpstr>
      <vt:lpstr>Topology: single instance</vt:lpstr>
      <vt:lpstr>Topology: multi-instance</vt:lpstr>
      <vt:lpstr>Multiple queues, put to 1</vt:lpstr>
      <vt:lpstr>Multiple queues, put to 1</vt:lpstr>
      <vt:lpstr>Multiple queues, put to K/N</vt:lpstr>
      <vt:lpstr>Multiple queues, put to K/N</vt:lpstr>
      <vt:lpstr>Multiple queues, put to K/N</vt:lpstr>
      <vt:lpstr>Replication</vt:lpstr>
      <vt:lpstr>Replicated queues, 1/N</vt:lpstr>
      <vt:lpstr>Replicated queues, 1/N</vt:lpstr>
      <vt:lpstr>Replicated queues, 1/N</vt:lpstr>
      <vt:lpstr>Replicated queues, 1/N</vt:lpstr>
      <vt:lpstr>“Like a database”: quorum</vt:lpstr>
      <vt:lpstr>Quorum queue cluster</vt:lpstr>
      <vt:lpstr>Quorum queue cluster</vt:lpstr>
      <vt:lpstr>Quorum queue cluster</vt:lpstr>
      <vt:lpstr>Quorum queue cluster</vt:lpstr>
      <vt:lpstr>Replicated queue, 1/N</vt:lpstr>
      <vt:lpstr>Quorum queues, 1/N</vt:lpstr>
      <vt:lpstr>Quorum queues, 1/N</vt:lpstr>
      <vt:lpstr>Quorum queues, 1/N</vt:lpstr>
      <vt:lpstr>What else to know?</vt:lpstr>
      <vt:lpstr>Protocols &amp; limitations</vt:lpstr>
      <vt:lpstr>Monitoring &amp; maintenance</vt:lpstr>
      <vt:lpstr>Monitoring &amp; maintenance</vt:lpstr>
      <vt:lpstr>Monitoring &amp; maintenance</vt:lpstr>
      <vt:lpstr>Monitoring &amp; maintenance</vt:lpstr>
      <vt:lpstr>Monitoring &amp; maintenance</vt:lpstr>
      <vt:lpstr>Maintenance: plan a failure</vt:lpstr>
      <vt:lpstr>Maintenance: plan a failure</vt:lpstr>
      <vt:lpstr>Maintenance: plan a failure</vt:lpstr>
      <vt:lpstr>Maintenance: plan a failure</vt:lpstr>
      <vt:lpstr>What if &amp; how to?</vt:lpstr>
      <vt:lpstr>What if &amp; how to?</vt:lpstr>
      <vt:lpstr>What if &amp; how to?</vt:lpstr>
      <vt:lpstr>What if &amp; how to?</vt:lpstr>
      <vt:lpstr>What if &amp; how to?</vt:lpstr>
      <vt:lpstr>What if &amp; how to?</vt:lpstr>
      <vt:lpstr>What if &amp; how to?</vt:lpstr>
      <vt:lpstr>What if &amp; how to?</vt:lpstr>
      <vt:lpstr>What if &amp; how to?</vt:lpstr>
      <vt:lpstr>What if &amp; how to?</vt:lpstr>
      <vt:lpstr>What if &amp; how to?</vt:lpstr>
      <vt:lpstr>What’s next? Apache Kafka!</vt:lpstr>
      <vt:lpstr>To be continued…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Queues Crash Course</dc:title>
  <dc:creator>Mons Anderson</dc:creator>
  <cp:lastModifiedBy>Mons Anderson</cp:lastModifiedBy>
  <cp:revision>9</cp:revision>
  <dcterms:created xsi:type="dcterms:W3CDTF">2024-06-09T09:27:57Z</dcterms:created>
  <dcterms:modified xsi:type="dcterms:W3CDTF">2024-07-03T18:23:30Z</dcterms:modified>
</cp:coreProperties>
</file>